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74" r:id="rId5"/>
    <p:sldId id="260" r:id="rId6"/>
    <p:sldId id="261" r:id="rId7"/>
    <p:sldId id="295" r:id="rId8"/>
    <p:sldId id="262" r:id="rId9"/>
    <p:sldId id="296" r:id="rId10"/>
    <p:sldId id="263" r:id="rId11"/>
    <p:sldId id="265" r:id="rId12"/>
    <p:sldId id="268" r:id="rId13"/>
    <p:sldId id="269" r:id="rId14"/>
    <p:sldId id="270" r:id="rId15"/>
    <p:sldId id="294" r:id="rId16"/>
    <p:sldId id="271" r:id="rId17"/>
    <p:sldId id="272" r:id="rId18"/>
    <p:sldId id="276" r:id="rId19"/>
    <p:sldId id="284" r:id="rId20"/>
    <p:sldId id="283" r:id="rId21"/>
    <p:sldId id="291" r:id="rId22"/>
    <p:sldId id="293" r:id="rId23"/>
    <p:sldId id="287" r:id="rId24"/>
    <p:sldId id="286" r:id="rId25"/>
    <p:sldId id="289" r:id="rId26"/>
    <p:sldId id="285" r:id="rId27"/>
    <p:sldId id="290" r:id="rId28"/>
    <p:sldId id="273" r:id="rId29"/>
    <p:sldId id="292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6"/>
    <p:restoredTop sz="81879"/>
  </p:normalViewPr>
  <p:slideViewPr>
    <p:cSldViewPr snapToGrid="0" snapToObjects="1">
      <p:cViewPr varScale="1">
        <p:scale>
          <a:sx n="92" d="100"/>
          <a:sy n="92" d="100"/>
        </p:scale>
        <p:origin x="420" y="68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09033-6FDD-154E-82CD-CBF4B4B54763}" type="datetimeFigureOut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F5064-BAF0-FB44-9D41-11AA9F564F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4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Thanks for lots</a:t>
            </a:r>
            <a:r>
              <a:rPr kumimoji="1" lang="en-US" altLang="zh-CN" baseline="0" dirty="0"/>
              <a:t> of introduction. Today, my report </a:t>
            </a:r>
            <a:r>
              <a:rPr kumimoji="1" lang="en-US" altLang="zh-CN" baseline="0"/>
              <a:t>is </a:t>
            </a:r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 Web-based Delta Synchronization for Cloud Storage Services</a:t>
            </a:r>
            <a:r>
              <a:rPr kumimoji="1"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422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Inspired by above observations, We develop a new method called webr2sync to optimize the client performance.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 this Figure , to address the overload issue, WebR2sync reverses the process of WebRsync by moving the computation intensive search and comparison operations to the server side;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complex operations can  be executed more efficient with C code.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reversing operation works same as original rsync because we can separate matched tokens searching and changed bits generation into two sides.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to say, changed bits must be generated on the client side with new file but matched tokens can be operated on server side.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094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We compare the sync time of the webR2sync and Original </a:t>
            </a:r>
            <a:r>
              <a:rPr kumimoji="1" lang="en-US" altLang="zh-CN" dirty="0" err="1"/>
              <a:t>WebRync</a:t>
            </a:r>
            <a:endParaRPr kumimoji="1" lang="en-US" altLang="zh-CN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zh-CN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WebR2sync significantly cuts the computation burden on the web client, it brings considerable computation overhead to the server side.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192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400" b="1" dirty="0">
                <a:solidFill>
                  <a:srgbClr val="C00000"/>
                </a:solidFill>
              </a:rPr>
              <a:t>We make a CPU profiling on the server and find that</a:t>
            </a:r>
          </a:p>
          <a:p>
            <a:r>
              <a:rPr kumimoji="1" lang="en-US" altLang="zh-CN" sz="1400" b="1" dirty="0">
                <a:solidFill>
                  <a:srgbClr val="C00000"/>
                </a:solidFill>
              </a:rPr>
              <a:t>Checksum searching</a:t>
            </a:r>
            <a:r>
              <a:rPr kumimoji="1" lang="en-US" altLang="zh-CN" sz="1400" dirty="0"/>
              <a:t> and </a:t>
            </a:r>
            <a:r>
              <a:rPr kumimoji="1" lang="en-US" altLang="zh-CN" sz="1400" b="1" dirty="0">
                <a:solidFill>
                  <a:srgbClr val="C00000"/>
                </a:solidFill>
              </a:rPr>
              <a:t>block comparison</a:t>
            </a:r>
            <a:r>
              <a:rPr kumimoji="1" lang="en-US" altLang="zh-CN" sz="1400" dirty="0"/>
              <a:t> occupy</a:t>
            </a:r>
            <a:r>
              <a:rPr kumimoji="1" lang="en-US" altLang="zh-CN" sz="1400" b="1" dirty="0">
                <a:solidFill>
                  <a:srgbClr val="FF0000"/>
                </a:solidFill>
              </a:rPr>
              <a:t> 80% </a:t>
            </a:r>
            <a:r>
              <a:rPr kumimoji="1" lang="en-US" altLang="zh-CN" sz="1400" dirty="0"/>
              <a:t>of the computing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 we make two-fold additional efforts to optimize the server-side computation overhead.</a:t>
            </a:r>
            <a:endParaRPr lang="en-US" altLang="zh-CN" sz="1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45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The first optimization is replacing MD5 with faster hash function in checksum comparison.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According to this table, </a:t>
            </a:r>
            <a:r>
              <a:rPr lang="en-US" altLang="zh-CN" sz="1200" dirty="0">
                <a:solidFill>
                  <a:schemeClr val="tx1"/>
                </a:solidFill>
              </a:rPr>
              <a:t>SipHash </a:t>
            </a:r>
            <a:r>
              <a:rPr lang="en-US" altLang="zh-CN" sz="1200" dirty="0"/>
              <a:t>seeks out a sweet spot between collision probability and overhead.</a:t>
            </a:r>
          </a:p>
          <a:p>
            <a:r>
              <a:rPr kumimoji="1" lang="en-US" altLang="zh-CN" dirty="0"/>
              <a:t>It remains low Collision Probability at</a:t>
            </a:r>
            <a:r>
              <a:rPr kumimoji="1" lang="zh-CN" altLang="en-US" dirty="0"/>
              <a:t> </a:t>
            </a:r>
            <a:r>
              <a:rPr kumimoji="1" lang="en-US" altLang="zh-CN" dirty="0"/>
              <a:t>much faster speed.</a:t>
            </a:r>
            <a:br>
              <a:rPr kumimoji="1" lang="en-US" altLang="zh-CN" dirty="0"/>
            </a:br>
            <a:r>
              <a:rPr kumimoji="1" lang="en-US" altLang="zh-CN" dirty="0"/>
              <a:t>// </a:t>
            </a:r>
            <a:r>
              <a:rPr kumimoji="1" lang="en-US" altLang="zh-CN" dirty="0" err="1"/>
              <a:t>todo</a:t>
            </a:r>
            <a:r>
              <a:rPr kumimoji="1" lang="en-US" altLang="zh-CN" dirty="0"/>
              <a:t> add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04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second solution is based on the locality of </a:t>
            </a:r>
            <a:r>
              <a:rPr kumimoji="1" lang="en-US" altLang="zh-CN" sz="1200" baseline="0" dirty="0"/>
              <a:t>modification, in original WebR2sync, the server operate a three-level searching to find the matched blocks. Weak checksum must be found byte by byte, but under real cases, weak checksum is not necessary because of locality of user edits.</a:t>
            </a:r>
            <a:endParaRPr kumimoji="1" lang="en-US" altLang="zh-CN" dirty="0"/>
          </a:p>
          <a:p>
            <a:r>
              <a:rPr kumimoji="1" lang="en-US" altLang="zh-CN" dirty="0"/>
              <a:t>Locality means edits</a:t>
            </a:r>
            <a:r>
              <a:rPr kumimoji="1" lang="en-US" altLang="zh-CN" baseline="0" dirty="0"/>
              <a:t> tend to be continuous , and unchanged parts also has a great probability to be adjacent.</a:t>
            </a:r>
          </a:p>
          <a:p>
            <a:endParaRPr kumimoji="1" lang="en-US" altLang="zh-CN" sz="1200" dirty="0"/>
          </a:p>
          <a:p>
            <a:r>
              <a:rPr kumimoji="1" lang="en-US" altLang="zh-CN" sz="1200" dirty="0"/>
              <a:t>In</a:t>
            </a:r>
            <a:r>
              <a:rPr kumimoji="1" lang="en-US" altLang="zh-CN" sz="1200" baseline="0" dirty="0"/>
              <a:t> web delta sync, we can exploit the locality of modification, in traditional operation, we search and compare the checksum one by one. But with edit locality , we can jump to comparing next strong checksum without searching in weak checksum.</a:t>
            </a:r>
          </a:p>
          <a:p>
            <a:r>
              <a:rPr kumimoji="1" lang="en-US" altLang="zh-CN" sz="1200" baseline="0" dirty="0"/>
              <a:t>It saves about 90% of the searching overhead.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5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also do a series of attempts on other techniques according to our reviewers’ advices,</a:t>
            </a:r>
          </a:p>
          <a:p>
            <a:r>
              <a:rPr kumimoji="1" lang="en-US" altLang="zh-CN" dirty="0"/>
              <a:t>We didn’t use these techniques at first because they are not supported by all web browsers,</a:t>
            </a:r>
          </a:p>
          <a:p>
            <a:r>
              <a:rPr kumimoji="1" lang="en-US" altLang="zh-CN" dirty="0"/>
              <a:t>But it’s worthy to analyze their performance.</a:t>
            </a:r>
          </a:p>
          <a:p>
            <a:r>
              <a:rPr kumimoji="1" lang="en-US" altLang="zh-CN" dirty="0"/>
              <a:t>The first one is native extension, it </a:t>
            </a:r>
            <a:r>
              <a:rPr lang="en-US" altLang="zh-CN" sz="1200" dirty="0"/>
              <a:t>leverages the native client for web browsers, result shows it is as quick as native rsync because it’s</a:t>
            </a:r>
            <a:r>
              <a:rPr lang="zh-Hans" altLang="en-US" sz="1200" dirty="0"/>
              <a:t> </a:t>
            </a:r>
            <a:r>
              <a:rPr lang="en-US" altLang="zh-Hans" sz="1200" dirty="0"/>
              <a:t>written</a:t>
            </a:r>
            <a:r>
              <a:rPr lang="zh-Hans" altLang="en-US" sz="1200" dirty="0"/>
              <a:t> </a:t>
            </a:r>
            <a:r>
              <a:rPr lang="en-US" altLang="zh-Hans" sz="1200" dirty="0"/>
              <a:t>in</a:t>
            </a:r>
            <a:r>
              <a:rPr lang="zh-Hans" altLang="en-US" sz="1200" dirty="0"/>
              <a:t> </a:t>
            </a:r>
            <a:r>
              <a:rPr lang="en-US" altLang="zh-Hans" sz="1200" dirty="0"/>
              <a:t>C</a:t>
            </a:r>
            <a:r>
              <a:rPr lang="zh-Hans" altLang="en-US" sz="1200" dirty="0"/>
              <a:t> </a:t>
            </a:r>
            <a:r>
              <a:rPr lang="en-US" altLang="zh-Hans" sz="1200" dirty="0"/>
              <a:t>module.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But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it is only supported by the chrome browser.</a:t>
            </a:r>
          </a:p>
          <a:p>
            <a:endParaRPr lang="en-US" altLang="zh-Hans" sz="12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444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NimbusRomNo9L" charset="0"/>
              </a:rPr>
              <a:t>We</a:t>
            </a:r>
            <a:r>
              <a:rPr lang="en-US" altLang="zh-CN" baseline="0" dirty="0">
                <a:latin typeface="NimbusRomNo9L" charset="0"/>
              </a:rPr>
              <a:t> setup an experiment over a real cloud storage system to evaluate those methods.</a:t>
            </a:r>
          </a:p>
          <a:p>
            <a:r>
              <a:rPr kumimoji="1" lang="en-US" altLang="zh-CN" baseline="0" dirty="0">
                <a:latin typeface="NimbusRomNo9L" charset="0"/>
              </a:rPr>
              <a:t>The webserver and client are in different city.</a:t>
            </a:r>
          </a:p>
          <a:p>
            <a:r>
              <a:rPr kumimoji="1" lang="en-US" altLang="zh-CN" baseline="0" dirty="0">
                <a:latin typeface="NimbusRomNo9L" charset="0"/>
              </a:rPr>
              <a:t>We randomly edit the files and use these methods to sync from client to server.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Here are the</a:t>
            </a:r>
            <a:r>
              <a:rPr kumimoji="1" lang="en-US" altLang="zh-CN" baseline="0" dirty="0"/>
              <a:t>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16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measure the sync time of all above methods. The sync time of WebR2sync+ is substantially shorter than that of WebR2sync (by 2 to 3 times) and 15 to 20 times than WebRsync. In other words, WebR2sync+ outpaces WebRsync by an order of magnitude; it has comparable performance as PC client-based rsync.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35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WebR2sync+can simultaneously support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8000 web clients’ delta sync using an ordinary Virtual Machine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throughput is as 4 times as that of WebR2sync and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 than local native rsync.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throughput is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times as that of NoWebRsync.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0911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make this solution practical, W</a:t>
            </a:r>
            <a:r>
              <a:rPr kumimoji="1" lang="en-US" altLang="zh-CN" baseline="0" dirty="0"/>
              <a:t>e made the following three major efforts: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Firstly, we implement a </a:t>
            </a:r>
            <a:r>
              <a:rPr lang="en-US" altLang="zh-CN" dirty="0"/>
              <a:t>workable web-based delta sync using JavaScript and Html5, then quantifying the web sync time and stagnation.</a:t>
            </a:r>
          </a:p>
          <a:p>
            <a:r>
              <a:rPr kumimoji="1" lang="en-US" altLang="zh-CN" baseline="0" dirty="0"/>
              <a:t>Then, the </a:t>
            </a:r>
            <a:r>
              <a:rPr kumimoji="1" lang="en-US" altLang="zh-CN" baseline="0" dirty="0" err="1"/>
              <a:t>webrsync</a:t>
            </a:r>
            <a:r>
              <a:rPr kumimoji="1" lang="en-US" altLang="zh-CN" baseline="0" dirty="0"/>
              <a:t> benchmark inspired us to reverse the rsync process to reduce the computation overhead on client side.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 we make two-fold additional efforts to optimize the server-side computation overhead.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992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en-US" altLang="zh-CN" baseline="0" dirty="0"/>
              <a:t> services have a growing popularity in the last few years, it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brings a large volume of network traffic overhead to both the client and cloud sides</a:t>
            </a:r>
            <a:endParaRPr kumimoji="1"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/>
              <a:t>The main network traffic is caused by file sync between Client and sever.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25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investigating the following aspects as the future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for a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seamless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the CDC</a:t>
            </a:r>
            <a:endParaRPr lang="en-US" altLang="zh-CN" dirty="0"/>
          </a:p>
          <a:p>
            <a:r>
              <a:rPr lang="en-US" altLang="zh-CN" dirty="0"/>
              <a:t>Expand to a broader range of scenarios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015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62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the overload issue, we analyze the detailed procedure of rsync protocol.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synchronizing a modified file from client to server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step, the server segment the old files and generating fingerprinting of every blocks.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server transmits the fingerprint list to client,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execute a much more complexed operations called searching and comparing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block match old block fingerprinting, client generate a matched token , otherwise, it generate a single literal byte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client collected all tokens and literal bytes and transmit them to server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uses these meta data to construct a copy of new file.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3347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Let’s conclude this</a:t>
            </a:r>
            <a:r>
              <a:rPr kumimoji="1" lang="en-US" altLang="zh-CN" baseline="0" dirty="0"/>
              <a:t> paper work.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124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Ok, I</a:t>
            </a:r>
            <a:r>
              <a:rPr kumimoji="1" lang="en-US" altLang="zh-CN" baseline="0" dirty="0"/>
              <a:t> still have some problems unsolved that I would discuss with you.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587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6655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53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835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 has a concurrency model based on an "event loop". This model is quite different from models in other languages like C and Java.</a:t>
            </a:r>
          </a:p>
          <a:p>
            <a:pPr marL="342900" indent="-342900"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 in browsers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doesn‘t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run concurrently.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CPU-intensive task will occupy the even handler,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342900" indent="-342900"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page becomes unresponsive until the script is finished.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it stagnation on the web.</a:t>
            </a:r>
          </a:p>
          <a:p>
            <a:pPr marL="342900" indent="-342900">
              <a:defRPr/>
            </a:pP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defRPr/>
            </a:pP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invent a tool to quantify the stagnation. Firstly, we use a loop timing task to print timestamp, then we call the tested task, if the task occupy the event handler, timestamp will suspend.</a:t>
            </a:r>
          </a:p>
          <a:p>
            <a:pPr marL="342900" indent="-342900">
              <a:defRPr/>
            </a:pP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quantify the duration of stagnation from result.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defRPr/>
            </a:pP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1106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majority of sync time is spent at the client side for WebRsync, while it is spent for network latency for WebR2sync+. Therefore, the web browser does not stagnate or crash. Second, the server-side sync time is still much shorter than the client-side sync time, which confirms the efficacy of our server-side optimizations.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819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 of efforts have been made to improve cloud storage network-level efficiency. Among them, delta sync is very important because of its fine granularity, it can achieve significant traffic savings in the presence of users’ file edits.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Hans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et’s suppose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megabytes file and users are changing just 1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bit, instead of synchronizing the whole file, the delta sync will only  sync the changed bits. It provides huge benefits for large files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small change, which is very common in cloud storage. So, we can say delta sync is crucial for reducing network traffic.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according to our investigations, today delta sync is only available for most PC clients and few mobile apps, but not for the web.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52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Web is the most pervasive and OS-independent access method.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gap tremendously affects web users’ experiences in terms of both sync speed and traffic cost.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paper, we address ourselves to understand </a:t>
            </a:r>
            <a:r>
              <a:rPr lang="en-US" altLang="zh-CN" dirty="0">
                <a:solidFill>
                  <a:schemeClr val="bg1"/>
                </a:solidFill>
              </a:rPr>
              <a:t>Why web-based delta sync is not supported by commercial cloud storage. 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propose our solution.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57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WebRsync is our first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Endeavor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first workable web-based delta sync for cloud storage services.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a straight-forward implementation, but it can point out the challenges and opportunities of supporting delta sync under current web browsers.</a:t>
            </a:r>
            <a:b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webrsync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framework,JavaScript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file binaries from local file system with Html5 FileAPI. On the server side, we use some distributed cloud storage as backend.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Han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 browser side, we have to implement rsync with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other hand, we can use more efficient C code on server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and server communicate with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websocket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63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the performance of WebRsync and Linux rsync by operating random append , insert and cut on real files.</a:t>
            </a:r>
            <a:endParaRPr lang="en-US" altLang="zh-CN" sz="1200" dirty="0"/>
          </a:p>
          <a:p>
            <a:r>
              <a:rPr lang="en-US" altLang="zh-CN" sz="1200" dirty="0"/>
              <a:t>The sync time of WebRsync is significantly longer than that of Rsync by </a:t>
            </a:r>
            <a:r>
              <a:rPr lang="en-US" altLang="zh-CN" sz="1200" dirty="0">
                <a:solidFill>
                  <a:srgbClr val="FF0000"/>
                </a:solidFill>
              </a:rPr>
              <a:t>14–25</a:t>
            </a:r>
            <a:r>
              <a:rPr lang="en-US" altLang="zh-CN" sz="1200" dirty="0"/>
              <a:t> times.</a:t>
            </a:r>
          </a:p>
          <a:p>
            <a:r>
              <a:rPr lang="en-US" altLang="zh-CN" sz="1200" dirty="0"/>
              <a:t>Furthermore , we decompose the sync time into : client , server and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indicates that the sync bottleneck of WebRsync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inefficiency of the web client’s executing JavaScript code.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496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WebRsync not only leads to more sync time, but also causes web browsers to frequently stagnate and even hang because of the heavy CPU consumption.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develop the StagMeter tool to quantitatively understand the stagnation of web browser.</a:t>
            </a:r>
          </a:p>
          <a:p>
            <a:r>
              <a:rPr kumimoji="1" lang="en-US" altLang="zh-CN" dirty="0"/>
              <a:t>Briefly, </a:t>
            </a:r>
            <a:r>
              <a:rPr kumimoji="1" lang="en-US" altLang="zh-CN" dirty="0" err="1"/>
              <a:t>stagmeter</a:t>
            </a:r>
            <a:r>
              <a:rPr kumimoji="1" lang="en-US" altLang="zh-CN" dirty="0"/>
              <a:t> is a timing tasks who prints timestamps every 100ms in the web, to simulate any possible user actions.</a:t>
            </a:r>
          </a:p>
          <a:p>
            <a:r>
              <a:rPr kumimoji="1" lang="en-US" altLang="zh-CN" dirty="0"/>
              <a:t>If the single-thread is occupied by some backend tasks, user’s operation cannot get response timely,</a:t>
            </a:r>
          </a:p>
          <a:p>
            <a:r>
              <a:rPr kumimoji="1" lang="en-US" altLang="zh-CN" dirty="0"/>
              <a:t>The printed timestamps will look like this, and the interval is the range of stagnation.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147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illustrates the stagnation of WebRsync.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record the CPU Utilization of every stages in the sync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stage 2, when the client operate checksum searching and comparison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CPU utilization is very high and it will cause stagnation.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948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Further more, we analyze the detailed steps of Rsync protocols , to find the bottleneck of poor client on </a:t>
            </a:r>
            <a:r>
              <a:rPr kumimoji="1" lang="en-US" altLang="zh-CN" dirty="0" err="1"/>
              <a:t>webRsync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According to the Rsync steps, the server segment files and compute checksum block by block.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But the client who has the new file, has to operate a rolling checksum to search and compare the matched blocks byte by byte, Which is much slower than segmentation.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Then ,the client will transmit the matched block id and changed bits to the server.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So the bottleneck of the client is checksum searching and comparing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5064-BAF0-FB44-9D41-11AA9F564F3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675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F200-1543-324D-BF82-81DC7A84838B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39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C418-A32F-D34A-8C01-20EC3F1B3A8A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06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D5-EDA6-0C4E-8EBB-3E61B96B8347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0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5AFE-01CD-C749-AFC6-E202E41A71C9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072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DCB-492F-2E4B-969E-831AA0DBF050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52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B7C9-FE18-F246-942E-AD57B6BEDE8B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67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B3-6037-7340-8B65-82C80DDC1E61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725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67D-1860-DE4E-8690-20248DCABB24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39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C60-479C-2F4F-B10D-1CC95E22646E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95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5061-C042-B84A-86DE-22D3C33D5838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64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A660-CA34-6648-950F-BCDE81BBFCA3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778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1112-CD6C-8E4E-8D8C-B245E2E97F0E}" type="datetime1">
              <a:rPr kumimoji="1" lang="zh-CN" altLang="en-US" smtClean="0"/>
              <a:t>2018/2/14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5555-ED31-0B41-B607-B76EB399E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9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380" y="3403582"/>
            <a:ext cx="7708392" cy="104305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2000" b="1" dirty="0"/>
              <a:t>He Xiao</a:t>
            </a:r>
            <a:r>
              <a:rPr kumimoji="1" lang="en-US" altLang="zh-CN" sz="2000" dirty="0"/>
              <a:t> and </a:t>
            </a:r>
            <a:r>
              <a:rPr kumimoji="1" lang="en-US" altLang="zh-CN" sz="2000" dirty="0" err="1"/>
              <a:t>Zhenhua</a:t>
            </a:r>
            <a:r>
              <a:rPr kumimoji="1" lang="en-US" altLang="zh-CN" sz="2000" dirty="0"/>
              <a:t> Li, </a:t>
            </a:r>
            <a:r>
              <a:rPr kumimoji="1" lang="en-US" altLang="zh-CN" sz="2000" b="1" dirty="0"/>
              <a:t>Tsinghua University</a:t>
            </a:r>
            <a:r>
              <a:rPr kumimoji="1" lang="en-US" altLang="zh-CN" sz="2000" dirty="0"/>
              <a:t>; </a:t>
            </a:r>
            <a:r>
              <a:rPr kumimoji="1" lang="en-US" altLang="zh-CN" sz="2000" dirty="0" err="1"/>
              <a:t>Ennan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Zhai</a:t>
            </a:r>
            <a:r>
              <a:rPr kumimoji="1" lang="en-US" altLang="zh-CN" sz="2000" dirty="0"/>
              <a:t>, Yale University; </a:t>
            </a:r>
          </a:p>
          <a:p>
            <a:r>
              <a:rPr kumimoji="1" lang="en-US" altLang="zh-CN" sz="2000" dirty="0" err="1"/>
              <a:t>Tianyin</a:t>
            </a:r>
            <a:r>
              <a:rPr kumimoji="1" lang="en-US" altLang="zh-CN" sz="2000" dirty="0"/>
              <a:t> Xu, UIUC; Yang Li and </a:t>
            </a:r>
            <a:r>
              <a:rPr kumimoji="1" lang="en-US" altLang="zh-CN" sz="2000" dirty="0" err="1"/>
              <a:t>Yunhao</a:t>
            </a:r>
            <a:r>
              <a:rPr kumimoji="1" lang="en-US" altLang="zh-CN" sz="2000" dirty="0"/>
              <a:t> Liu, Tsinghua University;</a:t>
            </a:r>
          </a:p>
          <a:p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Quanlu</a:t>
            </a:r>
            <a:r>
              <a:rPr kumimoji="1" lang="en-US" altLang="zh-CN" sz="2000" dirty="0"/>
              <a:t> Zhang, Microsoft Research Asia; Yao Liu, SUNY Binghamton</a:t>
            </a:r>
            <a:endParaRPr lang="en-US" altLang="zh-CN" sz="2000" dirty="0"/>
          </a:p>
        </p:txBody>
      </p:sp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2382" y="1154830"/>
            <a:ext cx="9019235" cy="2387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altLang="zh-CN" sz="4000" dirty="0"/>
              <a:t>Towards Web-based Delta Synchronization for Cloud Storage Services</a:t>
            </a:r>
            <a:endParaRPr lang="en-US" altLang="zh-CN" sz="4800" dirty="0"/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1091624" y="5495134"/>
            <a:ext cx="6858000" cy="874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/>
              <a:t>xiaoh16@gmail.com </a:t>
            </a:r>
            <a:endParaRPr lang="en-US" altLang="zh-CN" sz="2000" dirty="0"/>
          </a:p>
          <a:p>
            <a:r>
              <a:rPr kumimoji="1" lang="en-US" altLang="zh-CN" sz="2000" dirty="0"/>
              <a:t>USENIX FAST’18,  Feb. 14, 2018</a:t>
            </a:r>
          </a:p>
        </p:txBody>
      </p:sp>
    </p:spTree>
    <p:extLst>
      <p:ext uri="{BB962C8B-B14F-4D97-AF65-F5344CB8AC3E}">
        <p14:creationId xmlns:p14="http://schemas.microsoft.com/office/powerpoint/2010/main" val="18849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7854" y="21722"/>
            <a:ext cx="8337015" cy="1291507"/>
          </a:xfrm>
        </p:spPr>
        <p:txBody>
          <a:bodyPr>
            <a:normAutofit/>
          </a:bodyPr>
          <a:lstStyle/>
          <a:p>
            <a:r>
              <a:rPr kumimoji="1" lang="en-US" altLang="zh-CN" sz="3200" b="1" dirty="0"/>
              <a:t>WebR2sync: 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Reverse </a:t>
            </a:r>
            <a:r>
              <a:rPr kumimoji="1" lang="en-US" altLang="zh-CN" sz="3200" b="1" dirty="0"/>
              <a:t>Computation Process</a:t>
            </a:r>
            <a:endParaRPr kumimoji="1" lang="zh-CN" altLang="en-US" sz="32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D27A41-E365-7145-B4BD-10E548E5E9B6}"/>
              </a:ext>
            </a:extLst>
          </p:cNvPr>
          <p:cNvSpPr/>
          <p:nvPr/>
        </p:nvSpPr>
        <p:spPr>
          <a:xfrm>
            <a:off x="5383341" y="2132861"/>
            <a:ext cx="2149218" cy="700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Hans" dirty="0"/>
              <a:t>Segmentation</a:t>
            </a:r>
          </a:p>
          <a:p>
            <a:pPr algn="ctr"/>
            <a:r>
              <a:rPr kumimoji="1" lang="en-US" altLang="zh-CN" dirty="0"/>
              <a:t>&amp; fingerprinting</a:t>
            </a:r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11A2A33-59DC-1D46-BADC-D3F772384E49}"/>
              </a:ext>
            </a:extLst>
          </p:cNvPr>
          <p:cNvSpPr/>
          <p:nvPr/>
        </p:nvSpPr>
        <p:spPr>
          <a:xfrm>
            <a:off x="800709" y="2969318"/>
            <a:ext cx="2417504" cy="700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Hans" dirty="0"/>
              <a:t>Searching</a:t>
            </a:r>
          </a:p>
          <a:p>
            <a:pPr algn="ctr"/>
            <a:r>
              <a:rPr kumimoji="1" lang="en-US" altLang="zh-CN" dirty="0"/>
              <a:t>&amp; Comparing</a:t>
            </a:r>
            <a:endParaRPr kumimoji="1"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E06F58-3610-9344-B0BC-BE307CF653C3}"/>
              </a:ext>
            </a:extLst>
          </p:cNvPr>
          <p:cNvSpPr/>
          <p:nvPr/>
        </p:nvSpPr>
        <p:spPr>
          <a:xfrm>
            <a:off x="800709" y="4092131"/>
            <a:ext cx="2417504" cy="4429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Hans" dirty="0"/>
              <a:t>Changed Bits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D38E246-F74F-454A-9384-07701D0B29C8}"/>
              </a:ext>
            </a:extLst>
          </p:cNvPr>
          <p:cNvSpPr/>
          <p:nvPr/>
        </p:nvSpPr>
        <p:spPr>
          <a:xfrm>
            <a:off x="5403489" y="4740899"/>
            <a:ext cx="2149218" cy="700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Hans" dirty="0"/>
              <a:t>Construct New Files</a:t>
            </a:r>
            <a:endParaRPr kumimoji="1" lang="zh-CN" altLang="en-US" dirty="0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03AB7FC-EC6B-9442-9E5C-88DD4AEF95A0}"/>
              </a:ext>
            </a:extLst>
          </p:cNvPr>
          <p:cNvCxnSpPr/>
          <p:nvPr/>
        </p:nvCxnSpPr>
        <p:spPr>
          <a:xfrm>
            <a:off x="3443844" y="2132861"/>
            <a:ext cx="0" cy="37263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8A684131-29A0-D04F-AA0C-9731B2358194}"/>
              </a:ext>
            </a:extLst>
          </p:cNvPr>
          <p:cNvCxnSpPr/>
          <p:nvPr/>
        </p:nvCxnSpPr>
        <p:spPr>
          <a:xfrm>
            <a:off x="5045114" y="2138416"/>
            <a:ext cx="0" cy="37263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1D28F55-613E-C248-A8B5-0F6C118B9DEE}"/>
              </a:ext>
            </a:extLst>
          </p:cNvPr>
          <p:cNvCxnSpPr>
            <a:stCxn id="3" idx="1"/>
            <a:endCxn id="15" idx="3"/>
          </p:cNvCxnSpPr>
          <p:nvPr/>
        </p:nvCxnSpPr>
        <p:spPr>
          <a:xfrm flipH="1">
            <a:off x="3218213" y="2483183"/>
            <a:ext cx="2165128" cy="83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DEC52456-111B-444C-A787-919730B60EFE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218213" y="4313596"/>
            <a:ext cx="2185276" cy="77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650BADD-3862-424B-8450-94288256ACE1}"/>
              </a:ext>
            </a:extLst>
          </p:cNvPr>
          <p:cNvSpPr txBox="1"/>
          <p:nvPr/>
        </p:nvSpPr>
        <p:spPr>
          <a:xfrm rot="20373018">
            <a:off x="3442593" y="2535845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Checksum list</a:t>
            </a:r>
            <a:endParaRPr kumimoji="1"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2681DF8-FEE0-6745-B61E-DE0EAD036239}"/>
              </a:ext>
            </a:extLst>
          </p:cNvPr>
          <p:cNvSpPr/>
          <p:nvPr/>
        </p:nvSpPr>
        <p:spPr>
          <a:xfrm>
            <a:off x="800709" y="3662208"/>
            <a:ext cx="2417504" cy="434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Hans" dirty="0"/>
              <a:t> Matched Tokens</a:t>
            </a:r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792B38-88BB-2A4B-85BF-6EAAB795C6EA}"/>
              </a:ext>
            </a:extLst>
          </p:cNvPr>
          <p:cNvSpPr txBox="1"/>
          <p:nvPr/>
        </p:nvSpPr>
        <p:spPr>
          <a:xfrm rot="1169680">
            <a:off x="3753196" y="4345487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Meta data</a:t>
            </a:r>
            <a:endParaRPr kumimoji="1"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CDF916D-BEBC-0147-8623-E555DE4F72CD}"/>
              </a:ext>
            </a:extLst>
          </p:cNvPr>
          <p:cNvSpPr txBox="1"/>
          <p:nvPr/>
        </p:nvSpPr>
        <p:spPr>
          <a:xfrm>
            <a:off x="1225095" y="1270110"/>
            <a:ext cx="674865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Client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954FDA6-7691-C04F-A1D9-6A17545BC5AA}"/>
              </a:ext>
            </a:extLst>
          </p:cNvPr>
          <p:cNvSpPr txBox="1"/>
          <p:nvPr/>
        </p:nvSpPr>
        <p:spPr>
          <a:xfrm>
            <a:off x="5725185" y="1250914"/>
            <a:ext cx="732765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B9B6721-76AB-624F-A4C6-EDCD4C5F7576}"/>
              </a:ext>
            </a:extLst>
          </p:cNvPr>
          <p:cNvSpPr txBox="1"/>
          <p:nvPr/>
        </p:nvSpPr>
        <p:spPr>
          <a:xfrm>
            <a:off x="1925928" y="1270110"/>
            <a:ext cx="887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/>
              <a:t>New file</a:t>
            </a:r>
            <a:endParaRPr kumimoji="1" lang="zh-CN" altLang="en-US" sz="1600" b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7A0DB3B-2BF0-3347-A33A-ECF7D19D3238}"/>
              </a:ext>
            </a:extLst>
          </p:cNvPr>
          <p:cNvSpPr txBox="1"/>
          <p:nvPr/>
        </p:nvSpPr>
        <p:spPr>
          <a:xfrm>
            <a:off x="6477262" y="125058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/>
              <a:t>Old file</a:t>
            </a:r>
            <a:endParaRPr kumimoji="1" lang="zh-CN" altLang="en-US" sz="1600" b="1" dirty="0"/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2C3A8107-6A09-E744-9672-1E5D1F7E4EBF}"/>
              </a:ext>
            </a:extLst>
          </p:cNvPr>
          <p:cNvCxnSpPr>
            <a:cxnSpLocks/>
          </p:cNvCxnSpPr>
          <p:nvPr/>
        </p:nvCxnSpPr>
        <p:spPr>
          <a:xfrm>
            <a:off x="3218213" y="2498854"/>
            <a:ext cx="2165128" cy="1012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9594ACC2-58E6-F747-B9A0-6D530DDD7CD1}"/>
              </a:ext>
            </a:extLst>
          </p:cNvPr>
          <p:cNvSpPr txBox="1"/>
          <p:nvPr/>
        </p:nvSpPr>
        <p:spPr>
          <a:xfrm rot="1527192">
            <a:off x="3776355" y="2633606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Checksum list</a:t>
            </a:r>
            <a:endParaRPr kumimoji="1" lang="zh-CN" altLang="en-US" dirty="0"/>
          </a:p>
        </p:txBody>
      </p: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2E67805B-4188-8B48-9109-9B43A8F387A2}"/>
              </a:ext>
            </a:extLst>
          </p:cNvPr>
          <p:cNvCxnSpPr>
            <a:cxnSpLocks/>
          </p:cNvCxnSpPr>
          <p:nvPr/>
        </p:nvCxnSpPr>
        <p:spPr>
          <a:xfrm flipH="1">
            <a:off x="3210258" y="3732554"/>
            <a:ext cx="2165128" cy="58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B29D7EB6-DEC1-9242-A062-40EC9F978B74}"/>
              </a:ext>
            </a:extLst>
          </p:cNvPr>
          <p:cNvSpPr txBox="1"/>
          <p:nvPr/>
        </p:nvSpPr>
        <p:spPr>
          <a:xfrm rot="20747415">
            <a:off x="3232874" y="3645952"/>
            <a:ext cx="20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Matched Tokens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00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809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50173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50312 -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/>
      <p:bldP spid="31" grpId="0" animBg="1"/>
      <p:bldP spid="4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/>
              <a:t>Performance of </a:t>
            </a:r>
            <a:r>
              <a:rPr kumimoji="1" lang="en-US" altLang="zh-CN" sz="3600" b="1" dirty="0"/>
              <a:t>WebR2sync</a:t>
            </a:r>
            <a:endParaRPr kumimoji="1" lang="zh-CN" altLang="en-US" sz="3600" b="1" dirty="0"/>
          </a:p>
        </p:txBody>
      </p:sp>
      <p:grpSp>
        <p:nvGrpSpPr>
          <p:cNvPr id="12" name="组 11"/>
          <p:cNvGrpSpPr/>
          <p:nvPr/>
        </p:nvGrpSpPr>
        <p:grpSpPr>
          <a:xfrm>
            <a:off x="383314" y="1555640"/>
            <a:ext cx="5324286" cy="4443378"/>
            <a:chOff x="4617672" y="1690689"/>
            <a:chExt cx="3754771" cy="27746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9786" y="1690689"/>
              <a:ext cx="3382657" cy="251870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952791" y="4193628"/>
              <a:ext cx="1379098" cy="27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" charset="0"/>
                  <a:ea typeface="Times" charset="0"/>
                  <a:cs typeface="Times" charset="0"/>
                </a:rPr>
                <a:t>Edit Size </a:t>
              </a:r>
              <a:r>
                <a:rPr kumimoji="1" lang="en-US" altLang="zh-CN">
                  <a:latin typeface="Times" charset="0"/>
                  <a:ea typeface="Times" charset="0"/>
                  <a:cs typeface="Times" charset="0"/>
                </a:rPr>
                <a:t>(Byte) </a:t>
              </a:r>
              <a:endParaRPr kumimoji="1" lang="zh-CN" altLang="en-US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16200000">
              <a:off x="4003054" y="2787062"/>
              <a:ext cx="1523662" cy="29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" charset="0"/>
                  <a:ea typeface="Times" charset="0"/>
                  <a:cs typeface="Times" charset="0"/>
                </a:rPr>
                <a:t>Sync Time (Second)</a:t>
              </a:r>
              <a:endParaRPr kumimoji="1" lang="zh-CN" altLang="en-US" dirty="0">
                <a:latin typeface="Times" charset="0"/>
                <a:ea typeface="Times" charset="0"/>
                <a:cs typeface="Times" charset="0"/>
              </a:endParaRPr>
            </a:p>
          </p:txBody>
        </p:sp>
      </p:grp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2630" y="6033185"/>
            <a:ext cx="811272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Issue: Server takes severely heavy overhead.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79A13E-FDEC-D44D-8D15-B66A16C3C46A}"/>
              </a:ext>
            </a:extLst>
          </p:cNvPr>
          <p:cNvSpPr txBox="1"/>
          <p:nvPr/>
        </p:nvSpPr>
        <p:spPr>
          <a:xfrm>
            <a:off x="5669635" y="3073275"/>
            <a:ext cx="284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Sever side is 2-3 time slower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2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Server-side Overhead Profiling </a:t>
            </a:r>
            <a:endParaRPr kumimoji="1"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57200" y="1632048"/>
            <a:ext cx="805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Checksum searching</a:t>
            </a:r>
            <a:r>
              <a:rPr kumimoji="1" lang="en-US" altLang="zh-CN" sz="2800" dirty="0"/>
              <a:t> and </a:t>
            </a:r>
            <a:r>
              <a:rPr kumimoji="1" lang="en-US" altLang="zh-CN" sz="2800" b="1" dirty="0">
                <a:solidFill>
                  <a:srgbClr val="C00000"/>
                </a:solidFill>
              </a:rPr>
              <a:t>block comparison</a:t>
            </a:r>
            <a:r>
              <a:rPr kumimoji="1" lang="en-US" altLang="zh-CN" sz="2800" dirty="0"/>
              <a:t> occupy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 80% </a:t>
            </a:r>
            <a:r>
              <a:rPr kumimoji="1" lang="en-US" altLang="zh-CN" sz="2800" dirty="0"/>
              <a:t>of the computing time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502" y="3899037"/>
            <a:ext cx="3640136" cy="12902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57719"/>
            <a:ext cx="4418014" cy="1027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871352"/>
            <a:ext cx="4380494" cy="1027169"/>
          </a:xfrm>
          <a:prstGeom prst="rect">
            <a:avLst/>
          </a:prstGeom>
        </p:spPr>
      </p:pic>
      <p:cxnSp>
        <p:nvCxnSpPr>
          <p:cNvPr id="10" name="直线箭头连接符 9"/>
          <p:cNvCxnSpPr/>
          <p:nvPr/>
        </p:nvCxnSpPr>
        <p:spPr>
          <a:xfrm flipV="1">
            <a:off x="5710439" y="3454940"/>
            <a:ext cx="483165" cy="54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5834" y="3147953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MD5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Computing</a:t>
            </a:r>
            <a:endParaRPr kumimoji="1"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066349" y="3147953"/>
            <a:ext cx="163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Checksum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Search</a:t>
            </a:r>
            <a:endParaRPr kumimoji="1" lang="zh-CN" altLang="en-US" sz="1600" dirty="0"/>
          </a:p>
        </p:txBody>
      </p:sp>
      <p:cxnSp>
        <p:nvCxnSpPr>
          <p:cNvPr id="13" name="直线箭头连接符 12"/>
          <p:cNvCxnSpPr/>
          <p:nvPr/>
        </p:nvCxnSpPr>
        <p:spPr>
          <a:xfrm flipV="1">
            <a:off x="6916665" y="3499203"/>
            <a:ext cx="849817" cy="8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1324" y="5475304"/>
            <a:ext cx="8087527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3200" dirty="0">
                <a:solidFill>
                  <a:schemeClr val="bg1"/>
                </a:solidFill>
              </a:rPr>
              <a:t> Use faster hash functions to replace MD5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3200" dirty="0">
                <a:solidFill>
                  <a:schemeClr val="bg1"/>
                </a:solidFill>
              </a:rPr>
              <a:t> Reduce checksum searching overhead</a:t>
            </a:r>
            <a:endParaRPr kumimoji="1" lang="en-US" altLang="zh-C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Replacing MD5 with SipHash in Chunk Comparison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57950" y="4154580"/>
            <a:ext cx="2169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SipHash remain low </a:t>
            </a:r>
          </a:p>
          <a:p>
            <a:r>
              <a:rPr kumimoji="1" lang="en-US" altLang="zh-CN" dirty="0"/>
              <a:t>Collision Probability</a:t>
            </a:r>
          </a:p>
          <a:p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much faster speed</a:t>
            </a:r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1225" y="1835215"/>
            <a:ext cx="507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NimbusRomNo9L" charset="0"/>
              </a:rPr>
              <a:t>A comparison of pseudorandom hash functions </a:t>
            </a:r>
            <a:endParaRPr lang="en-US" altLang="zh-CN" sz="20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4B53D5C-4681-FD43-8508-D418DA369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098" y="2923721"/>
            <a:ext cx="5908852" cy="1943247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929147" y="4365523"/>
            <a:ext cx="5528803" cy="50144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59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475"/>
          <a:stretch/>
        </p:blipFill>
        <p:spPr>
          <a:xfrm>
            <a:off x="4213035" y="1467337"/>
            <a:ext cx="4729546" cy="19569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Reduce Checksum Searching by Exploiting </a:t>
            </a:r>
            <a:r>
              <a:rPr lang="en-US" altLang="zh-CN" sz="3600" b="1" dirty="0">
                <a:solidFill>
                  <a:srgbClr val="C00000"/>
                </a:solidFill>
              </a:rPr>
              <a:t>Locality</a:t>
            </a:r>
            <a:r>
              <a:rPr lang="en-US" altLang="zh-CN" sz="3600" b="1" dirty="0"/>
              <a:t> of File Edits. 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14</a:t>
            </a:fld>
            <a:endParaRPr kumimoji="1" lang="zh-CN" altLang="en-US"/>
          </a:p>
        </p:txBody>
      </p:sp>
      <p:cxnSp>
        <p:nvCxnSpPr>
          <p:cNvPr id="24" name="直接箭头连接符 10"/>
          <p:cNvCxnSpPr>
            <a:stCxn id="16" idx="2"/>
            <a:endCxn id="20" idx="0"/>
          </p:cNvCxnSpPr>
          <p:nvPr/>
        </p:nvCxnSpPr>
        <p:spPr>
          <a:xfrm flipH="1">
            <a:off x="2448687" y="4811633"/>
            <a:ext cx="1" cy="403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5" name="直接箭头连接符 25"/>
          <p:cNvCxnSpPr>
            <a:stCxn id="20" idx="2"/>
            <a:endCxn id="24" idx="0"/>
          </p:cNvCxnSpPr>
          <p:nvPr/>
        </p:nvCxnSpPr>
        <p:spPr>
          <a:xfrm>
            <a:off x="2448687" y="5629584"/>
            <a:ext cx="1" cy="435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6" name="直接箭头连接符 27"/>
          <p:cNvCxnSpPr>
            <a:stCxn id="17" idx="2"/>
            <a:endCxn id="21" idx="0"/>
          </p:cNvCxnSpPr>
          <p:nvPr/>
        </p:nvCxnSpPr>
        <p:spPr>
          <a:xfrm>
            <a:off x="3922924" y="4811634"/>
            <a:ext cx="0" cy="403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7" name="直接箭头连接符 29"/>
          <p:cNvCxnSpPr>
            <a:stCxn id="21" idx="2"/>
            <a:endCxn id="25" idx="0"/>
          </p:cNvCxnSpPr>
          <p:nvPr/>
        </p:nvCxnSpPr>
        <p:spPr>
          <a:xfrm>
            <a:off x="3922925" y="5629583"/>
            <a:ext cx="242597" cy="435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曲线连接符 27"/>
          <p:cNvCxnSpPr>
            <a:stCxn id="21" idx="2"/>
            <a:endCxn id="22" idx="2"/>
          </p:cNvCxnSpPr>
          <p:nvPr/>
        </p:nvCxnSpPr>
        <p:spPr>
          <a:xfrm rot="5400000" flipH="1" flipV="1">
            <a:off x="4657776" y="4890199"/>
            <a:ext cx="4532" cy="1474237"/>
          </a:xfrm>
          <a:prstGeom prst="curvedConnector3">
            <a:avLst>
              <a:gd name="adj1" fmla="val -50441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9" name="直接箭头连接符 33"/>
          <p:cNvCxnSpPr>
            <a:stCxn id="22" idx="2"/>
            <a:endCxn id="26" idx="0"/>
          </p:cNvCxnSpPr>
          <p:nvPr/>
        </p:nvCxnSpPr>
        <p:spPr>
          <a:xfrm>
            <a:off x="5397162" y="5625051"/>
            <a:ext cx="242597" cy="435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曲线连接符 29"/>
          <p:cNvCxnSpPr/>
          <p:nvPr/>
        </p:nvCxnSpPr>
        <p:spPr>
          <a:xfrm rot="5400000" flipH="1" flipV="1">
            <a:off x="6132014" y="4892466"/>
            <a:ext cx="4532" cy="1474237"/>
          </a:xfrm>
          <a:prstGeom prst="curvedConnector3">
            <a:avLst>
              <a:gd name="adj1" fmla="val -50441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" name="直接箭头连接符 38"/>
          <p:cNvCxnSpPr/>
          <p:nvPr/>
        </p:nvCxnSpPr>
        <p:spPr>
          <a:xfrm>
            <a:off x="6871397" y="5657713"/>
            <a:ext cx="242597" cy="435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grpSp>
        <p:nvGrpSpPr>
          <p:cNvPr id="10" name="组 9"/>
          <p:cNvGrpSpPr/>
          <p:nvPr/>
        </p:nvGrpSpPr>
        <p:grpSpPr>
          <a:xfrm>
            <a:off x="466638" y="4200656"/>
            <a:ext cx="7384475" cy="2279698"/>
            <a:chOff x="466638" y="4200656"/>
            <a:chExt cx="7384475" cy="2279698"/>
          </a:xfrm>
        </p:grpSpPr>
        <p:sp>
          <p:nvSpPr>
            <p:cNvPr id="9" name="矩形 8"/>
            <p:cNvSpPr/>
            <p:nvPr/>
          </p:nvSpPr>
          <p:spPr>
            <a:xfrm>
              <a:off x="6134279" y="5214747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MD5-4</a:t>
              </a:r>
              <a:endParaRPr lang="zh-CN" altLang="en-US" sz="16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11568" y="4226230"/>
              <a:ext cx="5896948" cy="28655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Hash Table</a:t>
              </a:r>
              <a:endParaRPr lang="zh-CN" altLang="en-US" sz="16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1570" y="4516440"/>
              <a:ext cx="1474236" cy="2845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Adler32-1</a:t>
              </a:r>
              <a:endParaRPr lang="zh-CN" altLang="en-US" sz="16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185807" y="4516439"/>
              <a:ext cx="1474236" cy="2845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Adler32-2</a:t>
              </a:r>
              <a:endParaRPr lang="zh-CN" altLang="en-US" sz="16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660044" y="4512789"/>
              <a:ext cx="1474236" cy="2882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Adler32-3</a:t>
              </a:r>
              <a:endParaRPr lang="zh-CN" altLang="en-US" sz="16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134281" y="4512789"/>
              <a:ext cx="1474236" cy="2882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Adler32-4</a:t>
              </a:r>
              <a:endParaRPr lang="zh-CN" altLang="en-US" sz="16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11568" y="5214748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MD5-1</a:t>
              </a:r>
              <a:endParaRPr lang="zh-CN" altLang="en-US" sz="16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85806" y="5214747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MD5-2</a:t>
              </a:r>
              <a:endParaRPr lang="zh-CN" altLang="en-US" sz="16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60043" y="5210215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MD5-3</a:t>
              </a:r>
              <a:endParaRPr lang="zh-CN" altLang="en-US" sz="16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11569" y="6065517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Block1</a:t>
              </a:r>
              <a:endParaRPr lang="zh-CN" altLang="en-US" sz="16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428403" y="6065516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Block2</a:t>
              </a:r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902640" y="6060984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Block3</a:t>
              </a:r>
              <a:endParaRPr lang="zh-CN" altLang="en-US" sz="16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376876" y="6065516"/>
              <a:ext cx="1474237" cy="4148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Block4</a:t>
              </a:r>
              <a:endParaRPr lang="zh-CN" altLang="en-US" sz="16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185805" y="6060717"/>
              <a:ext cx="242598" cy="4148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3654" y="4200656"/>
              <a:ext cx="11412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Checksum</a:t>
              </a:r>
            </a:p>
            <a:p>
              <a:r>
                <a:rPr kumimoji="1" lang="en-US" altLang="zh-CN" dirty="0"/>
                <a:t>search</a:t>
              </a:r>
              <a:endParaRPr kumimoji="1"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6638" y="5218800"/>
              <a:ext cx="103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Compare</a:t>
              </a:r>
              <a:endParaRPr kumimoji="1" lang="zh-CN" altLang="en-US"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31D5170-AA4D-C74C-B974-FC0BB15D2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" t="4680" r="6330"/>
          <a:stretch/>
        </p:blipFill>
        <p:spPr>
          <a:xfrm>
            <a:off x="0" y="1631608"/>
            <a:ext cx="4443413" cy="21108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DB2684-C698-EA4C-92B6-5DB201EBA51D}"/>
              </a:ext>
            </a:extLst>
          </p:cNvPr>
          <p:cNvSpPr/>
          <p:nvPr/>
        </p:nvSpPr>
        <p:spPr>
          <a:xfrm>
            <a:off x="828675" y="2014533"/>
            <a:ext cx="796189" cy="1729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933931-3567-CC43-B221-0C4B40C22671}"/>
              </a:ext>
            </a:extLst>
          </p:cNvPr>
          <p:cNvSpPr txBox="1"/>
          <p:nvPr/>
        </p:nvSpPr>
        <p:spPr>
          <a:xfrm>
            <a:off x="1711568" y="3614733"/>
            <a:ext cx="10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Searching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6" name="直接箭头连接符 27">
            <a:extLst>
              <a:ext uri="{FF2B5EF4-FFF2-40B4-BE49-F238E27FC236}">
                <a16:creationId xmlns:a16="http://schemas.microsoft.com/office/drawing/2014/main" id="{6300CC74-7A82-7D46-8338-6907CEF5EF14}"/>
              </a:ext>
            </a:extLst>
          </p:cNvPr>
          <p:cNvCxnSpPr/>
          <p:nvPr/>
        </p:nvCxnSpPr>
        <p:spPr>
          <a:xfrm>
            <a:off x="5382872" y="4800042"/>
            <a:ext cx="0" cy="403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7" name="直接箭头连接符 29">
            <a:extLst>
              <a:ext uri="{FF2B5EF4-FFF2-40B4-BE49-F238E27FC236}">
                <a16:creationId xmlns:a16="http://schemas.microsoft.com/office/drawing/2014/main" id="{5A0C4325-8CA8-0340-B007-5C0F774E31E0}"/>
              </a:ext>
            </a:extLst>
          </p:cNvPr>
          <p:cNvCxnSpPr/>
          <p:nvPr/>
        </p:nvCxnSpPr>
        <p:spPr>
          <a:xfrm>
            <a:off x="5370761" y="5617991"/>
            <a:ext cx="242597" cy="435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直接箭头连接符 27">
            <a:extLst>
              <a:ext uri="{FF2B5EF4-FFF2-40B4-BE49-F238E27FC236}">
                <a16:creationId xmlns:a16="http://schemas.microsoft.com/office/drawing/2014/main" id="{992B59DE-CE3B-FE44-9630-F0D3D8969997}"/>
              </a:ext>
            </a:extLst>
          </p:cNvPr>
          <p:cNvCxnSpPr/>
          <p:nvPr/>
        </p:nvCxnSpPr>
        <p:spPr>
          <a:xfrm>
            <a:off x="6842821" y="4795870"/>
            <a:ext cx="0" cy="403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直接箭头连接符 29">
            <a:extLst>
              <a:ext uri="{FF2B5EF4-FFF2-40B4-BE49-F238E27FC236}">
                <a16:creationId xmlns:a16="http://schemas.microsoft.com/office/drawing/2014/main" id="{4E9A82E6-F5B6-394A-94B7-810368DE53AE}"/>
              </a:ext>
            </a:extLst>
          </p:cNvPr>
          <p:cNvCxnSpPr/>
          <p:nvPr/>
        </p:nvCxnSpPr>
        <p:spPr>
          <a:xfrm>
            <a:off x="6842822" y="5613819"/>
            <a:ext cx="242597" cy="435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" name="文本框 7"/>
          <p:cNvSpPr txBox="1"/>
          <p:nvPr/>
        </p:nvSpPr>
        <p:spPr>
          <a:xfrm>
            <a:off x="4186846" y="3472166"/>
            <a:ext cx="470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Over 95% </a:t>
            </a:r>
            <a:r>
              <a:rPr kumimoji="1" lang="en-US" altLang="zh-CN" dirty="0"/>
              <a:t>modified files  have less than </a:t>
            </a:r>
            <a:r>
              <a:rPr kumimoji="1" lang="en-US" altLang="zh-CN" dirty="0">
                <a:solidFill>
                  <a:srgbClr val="FF0000"/>
                </a:solidFill>
              </a:rPr>
              <a:t>10</a:t>
            </a:r>
            <a:r>
              <a:rPr kumimoji="1" lang="en-US" altLang="zh-CN" dirty="0"/>
              <a:t> edits.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7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/>
              <a:t>A Series of </a:t>
            </a:r>
            <a:r>
              <a:rPr lang="en-US" altLang="zh-Hans" sz="4000" b="1" dirty="0"/>
              <a:t>attempts</a:t>
            </a:r>
            <a:r>
              <a:rPr lang="en-US" altLang="zh-CN" sz="4000" b="1" dirty="0"/>
              <a:t> of </a:t>
            </a:r>
            <a:r>
              <a:rPr lang="en-US" altLang="zh-Hans" sz="4000" b="1" dirty="0"/>
              <a:t>other</a:t>
            </a:r>
            <a:r>
              <a:rPr lang="zh-Hans" altLang="en-US" sz="4000" b="1" dirty="0"/>
              <a:t> </a:t>
            </a:r>
            <a:r>
              <a:rPr lang="en-US" altLang="zh-CN" sz="4000" b="1" dirty="0"/>
              <a:t>techs:</a:t>
            </a:r>
            <a:br>
              <a:rPr lang="en-US" altLang="zh-CN" sz="4000" b="1" dirty="0"/>
            </a:br>
            <a:r>
              <a:rPr lang="en-US" altLang="zh-CN" sz="3100" dirty="0">
                <a:latin typeface="+mn-lt"/>
              </a:rPr>
              <a:t>Native Extension, Parallelism</a:t>
            </a:r>
            <a:endParaRPr lang="en-US" altLang="zh-CN" sz="3600" b="1" dirty="0">
              <a:latin typeface="+mn-lt"/>
            </a:endParaRPr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658BF1-9381-ED47-A433-5411E5A4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Native Extension: leverage the native client for web browsers. </a:t>
            </a:r>
            <a:r>
              <a:rPr lang="en-US" altLang="zh-CN" sz="2400" dirty="0">
                <a:solidFill>
                  <a:srgbClr val="FF0000"/>
                </a:solidFill>
              </a:rPr>
              <a:t> -&gt; as quick as native rsync , supported platforms limited (e.g. Mobile web)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WebRsync-Parallel: using HTML5 </a:t>
            </a:r>
            <a:r>
              <a:rPr lang="en-US" altLang="zh-CN" sz="2400" i="1" dirty="0"/>
              <a:t>web workers to avoid stagnations.  </a:t>
            </a:r>
            <a:r>
              <a:rPr lang="en-US" altLang="zh-CN" sz="2400" i="1" dirty="0">
                <a:solidFill>
                  <a:srgbClr val="FF0000"/>
                </a:solidFill>
              </a:rPr>
              <a:t>-&gt; avoid stagnation but not on sync time</a:t>
            </a:r>
          </a:p>
          <a:p>
            <a:endParaRPr lang="en-US" altLang="zh-CN" sz="2400" i="1" dirty="0">
              <a:solidFill>
                <a:srgbClr val="FF0000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The drawback of WebRsync cannot be fundamentally addressed through above optimizations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75585F-82DC-0A4D-BDE5-92FCD507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00" y="2505539"/>
            <a:ext cx="2475516" cy="12679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F29886-2F8F-F04C-80F4-2B014D8B0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00" b="14325"/>
          <a:stretch/>
        </p:blipFill>
        <p:spPr>
          <a:xfrm>
            <a:off x="2421924" y="4614863"/>
            <a:ext cx="3471669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Evaluation Setup</a:t>
            </a:r>
            <a:endParaRPr kumimoji="1" lang="zh-CN" altLang="en-US" sz="3600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8517" y="1714093"/>
            <a:ext cx="5963450" cy="4129912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82611" y="5894686"/>
            <a:ext cx="6855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NimbusRomNo9L" charset="0"/>
              </a:rPr>
              <a:t>Basic experiment setup visualized in a map of China </a:t>
            </a:r>
            <a:endParaRPr lang="en-US" altLang="zh-CN" sz="2400" dirty="0"/>
          </a:p>
        </p:txBody>
      </p:sp>
      <p:sp>
        <p:nvSpPr>
          <p:cNvPr id="22" name="矩形 21"/>
          <p:cNvSpPr/>
          <p:nvPr/>
        </p:nvSpPr>
        <p:spPr>
          <a:xfrm>
            <a:off x="367393" y="5474673"/>
            <a:ext cx="848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564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Sync Time</a:t>
            </a:r>
            <a:endParaRPr kumimoji="1" lang="zh-CN" altLang="en-US" sz="36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85454" y="5940852"/>
            <a:ext cx="6677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WebR2sync+ is </a:t>
            </a:r>
            <a:r>
              <a:rPr lang="en-US" altLang="zh-CN" sz="2400" dirty="0">
                <a:solidFill>
                  <a:srgbClr val="FF0000"/>
                </a:solidFill>
              </a:rPr>
              <a:t>2-3</a:t>
            </a:r>
            <a:r>
              <a:rPr lang="en-US" altLang="zh-CN" sz="2400" dirty="0"/>
              <a:t> times faster than WebR2sync </a:t>
            </a:r>
          </a:p>
          <a:p>
            <a:r>
              <a:rPr lang="en-US" altLang="zh-CN" sz="2400" dirty="0"/>
              <a:t>and </a:t>
            </a:r>
            <a:r>
              <a:rPr lang="en-US" altLang="zh-CN" sz="2400" dirty="0">
                <a:solidFill>
                  <a:srgbClr val="FF0000"/>
                </a:solidFill>
              </a:rPr>
              <a:t>15-20 </a:t>
            </a:r>
            <a:r>
              <a:rPr lang="en-US" altLang="zh-CN" sz="2400" dirty="0"/>
              <a:t>times faster than WebRsync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83C8B47-BE5F-BA4C-A220-1069FEB6D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03" y="1381765"/>
            <a:ext cx="69089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Throughput </a:t>
            </a:r>
            <a:endParaRPr kumimoji="1" lang="zh-CN" altLang="en-US" sz="3600" b="1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2950" y="5389288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/>
              <a:t>This throughput is as </a:t>
            </a:r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r>
              <a:rPr lang="en-US" altLang="zh-CN" sz="2400" dirty="0"/>
              <a:t> times as that of WebR2sync/</a:t>
            </a:r>
            <a:r>
              <a:rPr lang="en-US" altLang="zh-CN" sz="2400" dirty="0" err="1">
                <a:latin typeface="Consolas" charset="0"/>
                <a:ea typeface="Consolas" charset="0"/>
                <a:cs typeface="Consolas" charset="0"/>
              </a:rPr>
              <a:t>rsync</a:t>
            </a:r>
            <a:r>
              <a:rPr lang="en-US" altLang="zh-CN" sz="2400" dirty="0"/>
              <a:t> and as</a:t>
            </a:r>
            <a:r>
              <a:rPr lang="en-US" altLang="zh-CN" sz="2400" b="1" dirty="0">
                <a:solidFill>
                  <a:srgbClr val="FF0000"/>
                </a:solidFill>
              </a:rPr>
              <a:t> 9 </a:t>
            </a:r>
            <a:r>
              <a:rPr lang="en-US" altLang="zh-CN" sz="2400" dirty="0"/>
              <a:t>times as that of NoWebRsync.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46444-621D-464E-A7A5-556FEA347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03"/>
          <a:stretch/>
        </p:blipFill>
        <p:spPr>
          <a:xfrm>
            <a:off x="134626" y="2038693"/>
            <a:ext cx="4137338" cy="27889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F8663D-73A0-8D49-BC04-F0614FB53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1"/>
          <a:stretch/>
        </p:blipFill>
        <p:spPr>
          <a:xfrm>
            <a:off x="4271964" y="2038694"/>
            <a:ext cx="4697369" cy="28654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01CC4C-EB85-7F4C-A8DB-E3F98FEDC363}"/>
              </a:ext>
            </a:extLst>
          </p:cNvPr>
          <p:cNvSpPr txBox="1"/>
          <p:nvPr/>
        </p:nvSpPr>
        <p:spPr>
          <a:xfrm>
            <a:off x="1954742" y="4951924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Regular Workload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31D290-4B0E-FE4F-B7E0-883DDA9C768D}"/>
              </a:ext>
            </a:extLst>
          </p:cNvPr>
          <p:cNvSpPr txBox="1"/>
          <p:nvPr/>
        </p:nvSpPr>
        <p:spPr>
          <a:xfrm>
            <a:off x="6143027" y="4951923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Intensive Workload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74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Conclusion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439" y="1690689"/>
            <a:ext cx="8283121" cy="4594906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Implement a workable web-based delta sync named </a:t>
            </a:r>
            <a:r>
              <a:rPr lang="en-US" altLang="zh-CN" sz="2400" u="sng" dirty="0"/>
              <a:t>WebRsync</a:t>
            </a:r>
            <a:r>
              <a:rPr lang="en-US" altLang="zh-CN" sz="2400" dirty="0"/>
              <a:t> using JavaScript and Html5, then </a:t>
            </a:r>
            <a:r>
              <a:rPr lang="en-US" altLang="zh-CN" sz="2400" b="1" dirty="0">
                <a:solidFill>
                  <a:srgbClr val="FF0000"/>
                </a:solidFill>
              </a:rPr>
              <a:t>quantifying</a:t>
            </a:r>
            <a:r>
              <a:rPr lang="en-US" altLang="zh-CN" sz="2400" dirty="0"/>
              <a:t> the stagnation on browser by </a:t>
            </a:r>
            <a:r>
              <a:rPr lang="en-US" altLang="zh-CN" sz="2400" u="sng" dirty="0"/>
              <a:t>StagMeter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u="sng" dirty="0"/>
              <a:t>WebR</a:t>
            </a:r>
            <a:r>
              <a:rPr lang="en-US" altLang="zh-CN" sz="2400" u="sng" dirty="0">
                <a:solidFill>
                  <a:srgbClr val="FF0000"/>
                </a:solidFill>
              </a:rPr>
              <a:t>2</a:t>
            </a:r>
            <a:r>
              <a:rPr lang="en-US" altLang="zh-CN" sz="2400" u="sng" dirty="0"/>
              <a:t>sync</a:t>
            </a:r>
            <a:r>
              <a:rPr lang="en-US" altLang="zh-CN" sz="2400" dirty="0"/>
              <a:t>: </a:t>
            </a:r>
            <a:r>
              <a:rPr lang="en-US" altLang="zh-CN" sz="2400" b="1" dirty="0">
                <a:solidFill>
                  <a:srgbClr val="FF0000"/>
                </a:solidFill>
              </a:rPr>
              <a:t>Reverse</a:t>
            </a:r>
            <a:r>
              <a:rPr lang="en-US" altLang="zh-CN" sz="2400" dirty="0"/>
              <a:t> the rsync process by moving computation-intensive operations from client with JavaScript  to server side with efficient native C code.</a:t>
            </a:r>
          </a:p>
          <a:p>
            <a:endParaRPr lang="en-US" altLang="zh-CN" sz="2400" dirty="0"/>
          </a:p>
          <a:p>
            <a:r>
              <a:rPr lang="en-US" altLang="zh-CN" sz="2400" u="sng" dirty="0"/>
              <a:t>WebR2sync+</a:t>
            </a:r>
            <a:r>
              <a:rPr lang="en-US" altLang="zh-CN" sz="2400" dirty="0"/>
              <a:t>: By exploiting the edit </a:t>
            </a:r>
            <a:r>
              <a:rPr lang="en-US" altLang="zh-CN" sz="2400" b="1" dirty="0">
                <a:solidFill>
                  <a:srgbClr val="FF0000"/>
                </a:solidFill>
              </a:rPr>
              <a:t>locality</a:t>
            </a:r>
            <a:r>
              <a:rPr lang="en-US" altLang="zh-CN" sz="2400" dirty="0"/>
              <a:t> and  trading off </a:t>
            </a:r>
            <a:r>
              <a:rPr lang="en-US" altLang="zh-CN" sz="2400" b="1" dirty="0">
                <a:solidFill>
                  <a:srgbClr val="FF0000"/>
                </a:solidFill>
              </a:rPr>
              <a:t>hash</a:t>
            </a:r>
            <a:r>
              <a:rPr lang="en-US" altLang="zh-CN" sz="2400" dirty="0"/>
              <a:t> algorithms, we make the computation overhead affordable at the server side.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80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95894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/>
              <a:t>Network Traffic is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Overwhelming </a:t>
            </a:r>
            <a:r>
              <a:rPr kumimoji="1" lang="en-US" altLang="zh-CN" sz="3200" b="1" dirty="0"/>
              <a:t>in Cloud Storage</a:t>
            </a:r>
            <a:endParaRPr kumimoji="1" lang="zh-CN" altLang="en-US" sz="3200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5" r="-1420" b="-1822"/>
          <a:stretch/>
        </p:blipFill>
        <p:spPr>
          <a:xfrm>
            <a:off x="1404258" y="2486025"/>
            <a:ext cx="6065946" cy="2441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74" y="5044448"/>
            <a:ext cx="1571855" cy="11107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848" y="4927029"/>
            <a:ext cx="1227874" cy="134561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05757" y="5220920"/>
            <a:ext cx="26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File </a:t>
            </a:r>
            <a:r>
              <a:rPr lang="en-US" altLang="zh-CN" dirty="0"/>
              <a:t>Synchronization(Sync)</a:t>
            </a:r>
            <a:endParaRPr kumimoji="1"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469" y="6467028"/>
            <a:ext cx="2057400" cy="365125"/>
          </a:xfrm>
        </p:spPr>
        <p:txBody>
          <a:bodyPr/>
          <a:lstStyle/>
          <a:p>
            <a:fld id="{CCF25555-ED31-0B41-B607-B76EB399E51A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23848" y="2414583"/>
            <a:ext cx="1446355" cy="49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6269" y="1743836"/>
            <a:ext cx="7983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Cloud Traffic has 30% CAGR (</a:t>
            </a:r>
            <a:r>
              <a:rPr kumimoji="1" lang="en-US" altLang="zh-CN" sz="2400" b="1" dirty="0"/>
              <a:t>C</a:t>
            </a:r>
            <a:r>
              <a:rPr kumimoji="1" lang="en-US" altLang="zh-CN" sz="2400" dirty="0"/>
              <a:t>ompound</a:t>
            </a:r>
            <a:r>
              <a:rPr kumimoji="1" lang="zh-CN" altLang="en-US" sz="2400" dirty="0"/>
              <a:t> </a:t>
            </a:r>
            <a:r>
              <a:rPr kumimoji="1" lang="en-US" altLang="zh-CN" sz="2400" b="1" dirty="0"/>
              <a:t>A</a:t>
            </a:r>
            <a:r>
              <a:rPr kumimoji="1" lang="en-US" altLang="zh-CN" sz="2400" dirty="0"/>
              <a:t>verage</a:t>
            </a:r>
            <a:r>
              <a:rPr kumimoji="1" lang="zh-CN" altLang="en-US" sz="2400" dirty="0"/>
              <a:t> </a:t>
            </a:r>
            <a:r>
              <a:rPr kumimoji="1" lang="en-US" altLang="zh-CN" sz="2400" b="1" dirty="0"/>
              <a:t>G</a:t>
            </a:r>
            <a:r>
              <a:rPr kumimoji="1" lang="en-US" altLang="zh-CN" sz="2400" dirty="0"/>
              <a:t>rowth</a:t>
            </a:r>
            <a:r>
              <a:rPr kumimoji="1" lang="zh-CN" altLang="en-US" sz="2400" dirty="0"/>
              <a:t> </a:t>
            </a:r>
            <a:r>
              <a:rPr kumimoji="1" lang="en-US" altLang="zh-CN" sz="2400" b="1" dirty="0"/>
              <a:t>R</a:t>
            </a:r>
            <a:r>
              <a:rPr kumimoji="1" lang="en-US" altLang="zh-CN" sz="2400" dirty="0"/>
              <a:t>ate)</a:t>
            </a:r>
            <a:endParaRPr lang="zh-CN" altLang="en-US" sz="2400" dirty="0"/>
          </a:p>
        </p:txBody>
      </p:sp>
      <p:cxnSp>
        <p:nvCxnSpPr>
          <p:cNvPr id="27" name="直线箭头连接符 26"/>
          <p:cNvCxnSpPr>
            <a:stCxn id="3" idx="3"/>
            <a:endCxn id="4" idx="1"/>
          </p:cNvCxnSpPr>
          <p:nvPr/>
        </p:nvCxnSpPr>
        <p:spPr>
          <a:xfrm>
            <a:off x="3564829" y="5599837"/>
            <a:ext cx="24590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108729" y="6274203"/>
            <a:ext cx="129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Cloud Sever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15884" y="6208373"/>
            <a:ext cx="72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Client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984501" y="5746782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Network Traffic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75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Future Work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698921" cy="4351338"/>
          </a:xfrm>
        </p:spPr>
        <p:txBody>
          <a:bodyPr anchor="t">
            <a:normAutofit fontScale="92500"/>
          </a:bodyPr>
          <a:lstStyle/>
          <a:p>
            <a:r>
              <a:rPr lang="en-US" altLang="zh-Hans" dirty="0"/>
              <a:t>A</a:t>
            </a:r>
            <a:r>
              <a:rPr lang="en-US" altLang="zh-CN" dirty="0"/>
              <a:t> </a:t>
            </a:r>
            <a:r>
              <a:rPr lang="en-US" altLang="zh-CN" b="1" dirty="0"/>
              <a:t>seamless</a:t>
            </a:r>
            <a:r>
              <a:rPr lang="en-US" altLang="zh-CN" dirty="0"/>
              <a:t> way to integrate the server-side design of WebR2sync+ with the back-end of commercial cloud storage vendors (like Dropbox and iCloud Drive).</a:t>
            </a:r>
          </a:p>
          <a:p>
            <a:endParaRPr lang="en-US" altLang="zh-CN" dirty="0"/>
          </a:p>
          <a:p>
            <a:r>
              <a:rPr lang="en-US" altLang="zh-CN" dirty="0"/>
              <a:t>Explore the benefits of using more fine-grained and complex delta sync protocols, such as </a:t>
            </a:r>
            <a:r>
              <a:rPr lang="en-US" altLang="zh-CN" b="1" dirty="0"/>
              <a:t>CDC</a:t>
            </a:r>
            <a:r>
              <a:rPr lang="en-US" altLang="zh-CN" dirty="0"/>
              <a:t> and its variants.</a:t>
            </a:r>
          </a:p>
          <a:p>
            <a:endParaRPr lang="en-US" altLang="zh-CN" dirty="0"/>
          </a:p>
          <a:p>
            <a:r>
              <a:rPr lang="en-US" altLang="zh-CN" dirty="0"/>
              <a:t>We envision to expand the usage of WebR2sync+ for a </a:t>
            </a:r>
            <a:r>
              <a:rPr lang="en-US" altLang="zh-CN" b="1" dirty="0"/>
              <a:t>broader range </a:t>
            </a:r>
            <a:r>
              <a:rPr lang="en-US" altLang="zh-CN" dirty="0"/>
              <a:t>of web service scenarios.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62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Q&amp;A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Thanks!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848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</p:nvPr>
        </p:nvSpPr>
        <p:spPr>
          <a:xfrm>
            <a:off x="609478" y="52428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zh-Hans" sz="3600" b="1" dirty="0"/>
              <a:t>Rsync protocol procedure</a:t>
            </a:r>
            <a:endParaRPr kumimoji="1" lang="zh-CN" altLang="en-US" sz="3600" b="1" dirty="0"/>
          </a:p>
        </p:txBody>
      </p:sp>
      <p:sp>
        <p:nvSpPr>
          <p:cNvPr id="17" name="矩形 16"/>
          <p:cNvSpPr/>
          <p:nvPr/>
        </p:nvSpPr>
        <p:spPr>
          <a:xfrm>
            <a:off x="736467" y="1554934"/>
            <a:ext cx="2324745" cy="220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745890" y="1566107"/>
            <a:ext cx="682482" cy="2066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806868" y="2305955"/>
            <a:ext cx="2214615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Searching &amp;</a:t>
            </a:r>
          </a:p>
          <a:p>
            <a:pPr algn="ctr"/>
            <a:r>
              <a:rPr kumimoji="1" lang="en-US" altLang="zh-CN" sz="1400" dirty="0"/>
              <a:t>Comparing</a:t>
            </a:r>
            <a:endParaRPr kumimoji="1" lang="zh-CN" altLang="en-US" sz="1400" dirty="0"/>
          </a:p>
        </p:txBody>
      </p:sp>
      <p:cxnSp>
        <p:nvCxnSpPr>
          <p:cNvPr id="20" name="直线箭头连接符 19"/>
          <p:cNvCxnSpPr>
            <a:cxnSpLocks/>
          </p:cNvCxnSpPr>
          <p:nvPr/>
        </p:nvCxnSpPr>
        <p:spPr>
          <a:xfrm>
            <a:off x="1898840" y="1775543"/>
            <a:ext cx="15336" cy="5381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13777" y="3662694"/>
            <a:ext cx="2216258" cy="230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4" name="矩形 23"/>
          <p:cNvSpPr/>
          <p:nvPr/>
        </p:nvSpPr>
        <p:spPr>
          <a:xfrm>
            <a:off x="1509827" y="3663741"/>
            <a:ext cx="783212" cy="231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7160" y="3904014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1 block matched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05774" y="3662695"/>
            <a:ext cx="1785398" cy="216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7" name="矩形 26"/>
          <p:cNvSpPr/>
          <p:nvPr/>
        </p:nvSpPr>
        <p:spPr>
          <a:xfrm>
            <a:off x="3448582" y="3672278"/>
            <a:ext cx="690927" cy="21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线箭头连接符 28"/>
          <p:cNvCxnSpPr>
            <a:cxnSpLocks/>
          </p:cNvCxnSpPr>
          <p:nvPr/>
        </p:nvCxnSpPr>
        <p:spPr>
          <a:xfrm>
            <a:off x="1903572" y="3162180"/>
            <a:ext cx="10603" cy="488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cxnSpLocks/>
            <a:stCxn id="19" idx="3"/>
            <a:endCxn id="27" idx="0"/>
          </p:cNvCxnSpPr>
          <p:nvPr/>
        </p:nvCxnSpPr>
        <p:spPr>
          <a:xfrm>
            <a:off x="3021483" y="2738003"/>
            <a:ext cx="772563" cy="93427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955904" y="323551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YES</a:t>
            </a:r>
            <a:endParaRPr kumimoji="1" lang="zh-CN" altLang="en-US" sz="1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3320878" y="2392730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NO</a:t>
            </a:r>
            <a:endParaRPr kumimoji="1" lang="zh-CN" altLang="en-US" sz="1400" dirty="0"/>
          </a:p>
        </p:txBody>
      </p:sp>
      <p:cxnSp>
        <p:nvCxnSpPr>
          <p:cNvPr id="36" name="肘形连接符 35"/>
          <p:cNvCxnSpPr>
            <a:cxnSpLocks/>
            <a:stCxn id="23" idx="1"/>
          </p:cNvCxnSpPr>
          <p:nvPr/>
        </p:nvCxnSpPr>
        <p:spPr>
          <a:xfrm rot="10800000" flipH="1">
            <a:off x="713777" y="2069570"/>
            <a:ext cx="1181860" cy="1708401"/>
          </a:xfrm>
          <a:prstGeom prst="bentConnector4">
            <a:avLst>
              <a:gd name="adj1" fmla="val -19342"/>
              <a:gd name="adj2" fmla="val 10144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cxnSpLocks/>
            <a:stCxn id="26" idx="3"/>
          </p:cNvCxnSpPr>
          <p:nvPr/>
        </p:nvCxnSpPr>
        <p:spPr>
          <a:xfrm flipH="1" flipV="1">
            <a:off x="1925456" y="2049690"/>
            <a:ext cx="3165716" cy="1721028"/>
          </a:xfrm>
          <a:prstGeom prst="bentConnector3">
            <a:avLst>
              <a:gd name="adj1" fmla="val -7221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26773" y="4595508"/>
            <a:ext cx="2112049" cy="39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Matched Tokens</a:t>
            </a:r>
          </a:p>
        </p:txBody>
      </p:sp>
      <p:sp>
        <p:nvSpPr>
          <p:cNvPr id="39" name="矩形 38"/>
          <p:cNvSpPr/>
          <p:nvPr/>
        </p:nvSpPr>
        <p:spPr>
          <a:xfrm>
            <a:off x="3067723" y="4581563"/>
            <a:ext cx="1975761" cy="410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>
                <a:solidFill>
                  <a:schemeClr val="tx1"/>
                </a:solidFill>
              </a:rPr>
              <a:t>Literal Bytes</a:t>
            </a:r>
            <a:endParaRPr kumimoji="1"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3389" y="3671041"/>
            <a:ext cx="787998" cy="206653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18042" y="3677748"/>
            <a:ext cx="117274" cy="190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44" name="曲线连接符 43"/>
          <p:cNvCxnSpPr>
            <a:cxnSpLocks/>
            <a:stCxn id="26" idx="1"/>
            <a:endCxn id="39" idx="0"/>
          </p:cNvCxnSpPr>
          <p:nvPr/>
        </p:nvCxnSpPr>
        <p:spPr>
          <a:xfrm rot="10800000" flipH="1" flipV="1">
            <a:off x="3305774" y="3770717"/>
            <a:ext cx="749830" cy="810845"/>
          </a:xfrm>
          <a:prstGeom prst="curvedConnector4">
            <a:avLst>
              <a:gd name="adj1" fmla="val -30487"/>
              <a:gd name="adj2" fmla="val 5666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左箭头 44"/>
          <p:cNvSpPr/>
          <p:nvPr/>
        </p:nvSpPr>
        <p:spPr>
          <a:xfrm>
            <a:off x="4756696" y="1590663"/>
            <a:ext cx="927626" cy="330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46" name="右箭头 45"/>
          <p:cNvSpPr/>
          <p:nvPr/>
        </p:nvSpPr>
        <p:spPr>
          <a:xfrm>
            <a:off x="5207329" y="5661807"/>
            <a:ext cx="651915" cy="282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47" name="矩形 46"/>
          <p:cNvSpPr/>
          <p:nvPr/>
        </p:nvSpPr>
        <p:spPr>
          <a:xfrm>
            <a:off x="5972799" y="5624942"/>
            <a:ext cx="1757843" cy="38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Construct New File</a:t>
            </a:r>
            <a:endParaRPr kumimoji="1" lang="zh-CN" altLang="en-US" sz="1400" dirty="0"/>
          </a:p>
        </p:txBody>
      </p:sp>
      <p:sp>
        <p:nvSpPr>
          <p:cNvPr id="49" name="文本框 48"/>
          <p:cNvSpPr txBox="1"/>
          <p:nvPr/>
        </p:nvSpPr>
        <p:spPr>
          <a:xfrm>
            <a:off x="2397050" y="1008874"/>
            <a:ext cx="674865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Client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2" name="直线连接符 51"/>
          <p:cNvCxnSpPr/>
          <p:nvPr/>
        </p:nvCxnSpPr>
        <p:spPr>
          <a:xfrm>
            <a:off x="5424434" y="1329007"/>
            <a:ext cx="0" cy="516430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508314" y="3911595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1 byte offset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3AAF7F8-B8DE-164F-BB54-2D3AFF291F5F}"/>
              </a:ext>
            </a:extLst>
          </p:cNvPr>
          <p:cNvSpPr/>
          <p:nvPr/>
        </p:nvSpPr>
        <p:spPr>
          <a:xfrm>
            <a:off x="790503" y="5584121"/>
            <a:ext cx="4213266" cy="410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Tokens and Literal Bytes</a:t>
            </a:r>
          </a:p>
        </p:txBody>
      </p:sp>
      <p:cxnSp>
        <p:nvCxnSpPr>
          <p:cNvPr id="681" name="曲线连接符 680">
            <a:extLst>
              <a:ext uri="{FF2B5EF4-FFF2-40B4-BE49-F238E27FC236}">
                <a16:creationId xmlns:a16="http://schemas.microsoft.com/office/drawing/2014/main" id="{973FA078-54AD-A742-997E-5B98D46263FC}"/>
              </a:ext>
            </a:extLst>
          </p:cNvPr>
          <p:cNvCxnSpPr>
            <a:cxnSpLocks/>
            <a:endCxn id="38" idx="0"/>
          </p:cNvCxnSpPr>
          <p:nvPr/>
        </p:nvCxnSpPr>
        <p:spPr>
          <a:xfrm rot="16200000" flipH="1">
            <a:off x="1085399" y="3898109"/>
            <a:ext cx="698616" cy="6961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下箭头 687">
            <a:extLst>
              <a:ext uri="{FF2B5EF4-FFF2-40B4-BE49-F238E27FC236}">
                <a16:creationId xmlns:a16="http://schemas.microsoft.com/office/drawing/2014/main" id="{F614C1BB-5CDF-3B4E-8DC5-9D84920CB65C}"/>
              </a:ext>
            </a:extLst>
          </p:cNvPr>
          <p:cNvSpPr/>
          <p:nvPr/>
        </p:nvSpPr>
        <p:spPr>
          <a:xfrm>
            <a:off x="2136190" y="5194242"/>
            <a:ext cx="1416846" cy="283633"/>
          </a:xfrm>
          <a:prstGeom prst="downArrow">
            <a:avLst>
              <a:gd name="adj1" fmla="val 320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96" name="组合 695">
            <a:extLst>
              <a:ext uri="{FF2B5EF4-FFF2-40B4-BE49-F238E27FC236}">
                <a16:creationId xmlns:a16="http://schemas.microsoft.com/office/drawing/2014/main" id="{2A3F7509-0E0D-284E-8A1C-5A38840F3EFE}"/>
              </a:ext>
            </a:extLst>
          </p:cNvPr>
          <p:cNvGrpSpPr/>
          <p:nvPr/>
        </p:nvGrpSpPr>
        <p:grpSpPr>
          <a:xfrm>
            <a:off x="5757697" y="1448452"/>
            <a:ext cx="3240360" cy="2029376"/>
            <a:chOff x="5757697" y="1448452"/>
            <a:chExt cx="3240360" cy="2029376"/>
          </a:xfrm>
        </p:grpSpPr>
        <p:sp>
          <p:nvSpPr>
            <p:cNvPr id="4" name="矩形 3"/>
            <p:cNvSpPr/>
            <p:nvPr/>
          </p:nvSpPr>
          <p:spPr>
            <a:xfrm>
              <a:off x="5829705" y="157301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Block1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829705" y="193305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Block2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829705" y="229309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Block3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29705" y="265313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mr-IN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693801" y="157301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Adler32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629905" y="1573015"/>
              <a:ext cx="1296144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MD5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93801" y="193305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Adler32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29905" y="1933055"/>
              <a:ext cx="1296144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MD5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93801" y="229309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Adler32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629905" y="2293095"/>
              <a:ext cx="1296144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MD5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693801" y="2653135"/>
              <a:ext cx="792088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mr-IN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629905" y="2653135"/>
              <a:ext cx="1296144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mr-IN" altLang="zh-CN" sz="1400" dirty="0"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kumimoji="1" lang="zh-CN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57697" y="1448452"/>
              <a:ext cx="3240360" cy="156993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2" name="文本框 311">
              <a:extLst>
                <a:ext uri="{FF2B5EF4-FFF2-40B4-BE49-F238E27FC236}">
                  <a16:creationId xmlns:a16="http://schemas.microsoft.com/office/drawing/2014/main" id="{87E7F3D1-71DC-7742-B99F-30D5B1554FA8}"/>
                </a:ext>
              </a:extLst>
            </p:cNvPr>
            <p:cNvSpPr txBox="1"/>
            <p:nvPr/>
          </p:nvSpPr>
          <p:spPr>
            <a:xfrm>
              <a:off x="5951942" y="3170051"/>
              <a:ext cx="2967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SimSun" charset="-122"/>
                  <a:ea typeface="SimSun" charset="-122"/>
                  <a:cs typeface="SimSun" charset="-122"/>
                </a:rPr>
                <a:t>Segmentation and fingerprinting</a:t>
              </a:r>
              <a:endParaRPr kumimoji="1" lang="zh-CN" altLang="en-US" sz="1400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  <p:sp>
        <p:nvSpPr>
          <p:cNvPr id="314" name="文本框 313">
            <a:extLst>
              <a:ext uri="{FF2B5EF4-FFF2-40B4-BE49-F238E27FC236}">
                <a16:creationId xmlns:a16="http://schemas.microsoft.com/office/drawing/2014/main" id="{5438447A-0CD2-E341-9412-6E23E9231597}"/>
              </a:ext>
            </a:extLst>
          </p:cNvPr>
          <p:cNvSpPr txBox="1"/>
          <p:nvPr/>
        </p:nvSpPr>
        <p:spPr>
          <a:xfrm>
            <a:off x="6897140" y="989678"/>
            <a:ext cx="732765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315" name="文本框 314">
            <a:extLst>
              <a:ext uri="{FF2B5EF4-FFF2-40B4-BE49-F238E27FC236}">
                <a16:creationId xmlns:a16="http://schemas.microsoft.com/office/drawing/2014/main" id="{6DB6B2F3-B355-844B-A2E5-CE9507BBB42A}"/>
              </a:ext>
            </a:extLst>
          </p:cNvPr>
          <p:cNvSpPr txBox="1"/>
          <p:nvPr/>
        </p:nvSpPr>
        <p:spPr>
          <a:xfrm>
            <a:off x="3097883" y="1008874"/>
            <a:ext cx="88735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New file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16" name="文本框 315">
            <a:extLst>
              <a:ext uri="{FF2B5EF4-FFF2-40B4-BE49-F238E27FC236}">
                <a16:creationId xmlns:a16="http://schemas.microsoft.com/office/drawing/2014/main" id="{ABC14B7D-C3A5-4E45-9C4A-2B48D20AED9B}"/>
              </a:ext>
            </a:extLst>
          </p:cNvPr>
          <p:cNvSpPr txBox="1"/>
          <p:nvPr/>
        </p:nvSpPr>
        <p:spPr>
          <a:xfrm>
            <a:off x="7649217" y="989352"/>
            <a:ext cx="79861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chemeClr val="bg1"/>
                </a:solidFill>
              </a:rPr>
              <a:t>Old file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/>
      <p:bldP spid="26" grpId="0" animBg="1"/>
      <p:bldP spid="27" grpId="0" animBg="1"/>
      <p:bldP spid="32" grpId="0"/>
      <p:bldP spid="35" grpId="0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57" grpId="0"/>
      <p:bldP spid="53" grpId="0" animBg="1"/>
      <p:bldP spid="6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strike="sngStrike" dirty="0"/>
              <a:t>Conclusion</a:t>
            </a:r>
            <a:endParaRPr kumimoji="1" lang="zh-CN" altLang="en-US" sz="3600" b="1" strike="sngStrik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465" y="1825625"/>
            <a:ext cx="8190885" cy="4351338"/>
          </a:xfrm>
        </p:spPr>
        <p:txBody>
          <a:bodyPr/>
          <a:lstStyle/>
          <a:p>
            <a:r>
              <a:rPr lang="en-US" altLang="zh-CN" dirty="0"/>
              <a:t>WebRsync: an intuitive web-based delta sync solution</a:t>
            </a:r>
          </a:p>
          <a:p>
            <a:pPr lvl="1"/>
            <a:r>
              <a:rPr lang="en-US" altLang="zh-CN" dirty="0"/>
              <a:t>understand the obstacles to support web-based delta sync</a:t>
            </a:r>
          </a:p>
          <a:p>
            <a:r>
              <a:rPr lang="en-US" altLang="zh-CN" dirty="0"/>
              <a:t>A series of efforts towards a practical solution of web-based delta sync for cloud storage services: </a:t>
            </a:r>
          </a:p>
          <a:p>
            <a:pPr lvl="1"/>
            <a:r>
              <a:rPr lang="en-US" altLang="zh-CN" dirty="0"/>
              <a:t>WebRsync-native, WebRsync-parallel, WebRsync+</a:t>
            </a:r>
          </a:p>
          <a:p>
            <a:r>
              <a:rPr kumimoji="1" lang="en-US" altLang="zh-CN" sz="3200" dirty="0"/>
              <a:t>W</a:t>
            </a:r>
            <a:r>
              <a:rPr lang="en-US" altLang="zh-CN" dirty="0"/>
              <a:t>ebR2sync+: a practical web-based delta sync solution with one client-side optimization called WebR2sync and two-fold server-side optimizations.</a:t>
            </a:r>
            <a:endParaRPr lang="en-US" altLang="zh-CN" sz="3200" dirty="0"/>
          </a:p>
          <a:p>
            <a:endParaRPr kumimoji="1" lang="en-US" altLang="zh-CN" sz="3200" dirty="0"/>
          </a:p>
          <a:p>
            <a:pPr lvl="1"/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362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Discussion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Probability of collisions of file checksums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dirty="0"/>
              <a:t>Characteristics of file operations in real-world scenarios from the perspective of sync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dirty="0"/>
              <a:t>Locality measure for deciding whether to apply locality-based optimization.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816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WebRsync Detailed</a:t>
            </a:r>
            <a:r>
              <a:rPr kumimoji="1" lang="zh-CN" altLang="en-US" sz="3600" b="1" dirty="0"/>
              <a:t> </a:t>
            </a:r>
            <a:r>
              <a:rPr kumimoji="1" lang="en-US" altLang="zh-CN" sz="3600" b="1" dirty="0"/>
              <a:t>Description</a:t>
            </a:r>
            <a:endParaRPr kumimoji="1"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799359" y="250981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Block1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9359" y="286985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Block2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9359" y="322989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Block3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9359" y="358993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mr-IN" altLang="zh-CN" sz="1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3455" y="250981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Adler32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9559" y="2509810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MD5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3455" y="286985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Adler32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9559" y="2869850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MD5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3455" y="322989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Adler32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9559" y="3229890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MD5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3455" y="358993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mr-IN" altLang="zh-CN" sz="1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99559" y="3589930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mr-IN" altLang="zh-CN" sz="1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kumimoji="1" lang="zh-CN" alt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27351" y="2385247"/>
            <a:ext cx="3240360" cy="156993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0055" y="1725666"/>
            <a:ext cx="2324745" cy="220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609478" y="1736060"/>
            <a:ext cx="855528" cy="2066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658245" y="2448747"/>
            <a:ext cx="2214615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Weak Checksum</a:t>
            </a:r>
          </a:p>
          <a:p>
            <a:pPr algn="ctr"/>
            <a:r>
              <a:rPr kumimoji="1" lang="en-US" altLang="zh-CN" sz="1400" dirty="0"/>
              <a:t>Search</a:t>
            </a:r>
            <a:endParaRPr kumimoji="1" lang="zh-CN" altLang="en-US" sz="1400" dirty="0"/>
          </a:p>
        </p:txBody>
      </p:sp>
      <p:cxnSp>
        <p:nvCxnSpPr>
          <p:cNvPr id="20" name="直线箭头连接符 19"/>
          <p:cNvCxnSpPr>
            <a:endCxn id="30" idx="0"/>
          </p:cNvCxnSpPr>
          <p:nvPr/>
        </p:nvCxnSpPr>
        <p:spPr>
          <a:xfrm>
            <a:off x="1762428" y="1946275"/>
            <a:ext cx="3125" cy="5024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菱形 20"/>
          <p:cNvSpPr/>
          <p:nvPr/>
        </p:nvSpPr>
        <p:spPr>
          <a:xfrm>
            <a:off x="602975" y="3709856"/>
            <a:ext cx="2313198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Strong Checksum Compare</a:t>
            </a:r>
            <a:endParaRPr kumimoji="1" lang="zh-CN" altLang="en-US" sz="1400" dirty="0"/>
          </a:p>
        </p:txBody>
      </p:sp>
      <p:cxnSp>
        <p:nvCxnSpPr>
          <p:cNvPr id="22" name="直线箭头连接符 21"/>
          <p:cNvCxnSpPr>
            <a:stCxn id="19" idx="2"/>
            <a:endCxn id="21" idx="0"/>
          </p:cNvCxnSpPr>
          <p:nvPr/>
        </p:nvCxnSpPr>
        <p:spPr>
          <a:xfrm flipH="1">
            <a:off x="1759574" y="3312843"/>
            <a:ext cx="5979" cy="3970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62048" y="5063357"/>
            <a:ext cx="2216258" cy="230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4" name="矩形 23"/>
          <p:cNvSpPr/>
          <p:nvPr/>
        </p:nvSpPr>
        <p:spPr>
          <a:xfrm>
            <a:off x="1458098" y="5064404"/>
            <a:ext cx="783212" cy="231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5431" y="530467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1 block offset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69362" y="4034259"/>
            <a:ext cx="1956198" cy="205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7" name="矩形 26"/>
          <p:cNvSpPr/>
          <p:nvPr/>
        </p:nvSpPr>
        <p:spPr>
          <a:xfrm>
            <a:off x="3312170" y="4033562"/>
            <a:ext cx="690927" cy="21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线箭头连接符 28"/>
          <p:cNvCxnSpPr>
            <a:stCxn id="43" idx="2"/>
          </p:cNvCxnSpPr>
          <p:nvPr/>
        </p:nvCxnSpPr>
        <p:spPr>
          <a:xfrm>
            <a:off x="1759574" y="4574999"/>
            <a:ext cx="10603" cy="488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>
            <a:stCxn id="43" idx="3"/>
          </p:cNvCxnSpPr>
          <p:nvPr/>
        </p:nvCxnSpPr>
        <p:spPr>
          <a:xfrm flipV="1">
            <a:off x="2916173" y="4137142"/>
            <a:ext cx="253189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30" idx="3"/>
          </p:cNvCxnSpPr>
          <p:nvPr/>
        </p:nvCxnSpPr>
        <p:spPr>
          <a:xfrm>
            <a:off x="2872860" y="2880795"/>
            <a:ext cx="1274601" cy="1153464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157962" y="460576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YES</a:t>
            </a:r>
            <a:endParaRPr kumimoji="1" lang="zh-CN" altLang="en-US" sz="1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785454" y="337227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YES</a:t>
            </a:r>
            <a:endParaRPr kumimoji="1"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2740249" y="3710903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NO</a:t>
            </a:r>
            <a:endParaRPr kumimoji="1" lang="zh-CN" altLang="en-US" sz="1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3184466" y="2571150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NO</a:t>
            </a:r>
            <a:endParaRPr kumimoji="1" lang="zh-CN" altLang="en-US" sz="1400" dirty="0"/>
          </a:p>
        </p:txBody>
      </p:sp>
      <p:cxnSp>
        <p:nvCxnSpPr>
          <p:cNvPr id="36" name="肘形连接符 35"/>
          <p:cNvCxnSpPr/>
          <p:nvPr/>
        </p:nvCxnSpPr>
        <p:spPr>
          <a:xfrm rot="10800000" flipH="1">
            <a:off x="662048" y="2247987"/>
            <a:ext cx="1097178" cy="2930646"/>
          </a:xfrm>
          <a:prstGeom prst="bentConnector4">
            <a:avLst>
              <a:gd name="adj1" fmla="val -20835"/>
              <a:gd name="adj2" fmla="val 10012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>
            <a:off x="1789044" y="2228109"/>
            <a:ext cx="3061252" cy="1818861"/>
          </a:xfrm>
          <a:prstGeom prst="bentConnector3">
            <a:avLst>
              <a:gd name="adj1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73066" y="6020943"/>
            <a:ext cx="2112049" cy="39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>
                <a:solidFill>
                  <a:schemeClr val="tx1"/>
                </a:solidFill>
              </a:rPr>
              <a:t>Matched Tokens</a:t>
            </a:r>
            <a:endParaRPr kumimoji="1"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82866" y="6024255"/>
            <a:ext cx="1975761" cy="410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>
                <a:solidFill>
                  <a:schemeClr val="tx1"/>
                </a:solidFill>
              </a:rPr>
              <a:t>Literal Bytes</a:t>
            </a:r>
            <a:endParaRPr kumimoji="1"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61660" y="5071704"/>
            <a:ext cx="787998" cy="206653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81630" y="4039032"/>
            <a:ext cx="117274" cy="190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43" name="曲线连接符 42"/>
          <p:cNvCxnSpPr/>
          <p:nvPr/>
        </p:nvCxnSpPr>
        <p:spPr>
          <a:xfrm rot="10800000" flipH="1" flipV="1">
            <a:off x="661659" y="5175031"/>
            <a:ext cx="867431" cy="845912"/>
          </a:xfrm>
          <a:prstGeom prst="curvedConnector4">
            <a:avLst>
              <a:gd name="adj1" fmla="val -26354"/>
              <a:gd name="adj2" fmla="val 56107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rot="16200000" flipH="1">
            <a:off x="2558146" y="4911653"/>
            <a:ext cx="1794723" cy="430480"/>
          </a:xfrm>
          <a:prstGeom prst="curvedConnector3">
            <a:avLst>
              <a:gd name="adj1" fmla="val 605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左箭头 44"/>
          <p:cNvSpPr/>
          <p:nvPr/>
        </p:nvSpPr>
        <p:spPr>
          <a:xfrm>
            <a:off x="4994312" y="3045849"/>
            <a:ext cx="560092" cy="330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46" name="右箭头 45"/>
          <p:cNvSpPr/>
          <p:nvPr/>
        </p:nvSpPr>
        <p:spPr>
          <a:xfrm>
            <a:off x="5116593" y="6056615"/>
            <a:ext cx="464950" cy="34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47" name="矩形 46"/>
          <p:cNvSpPr/>
          <p:nvPr/>
        </p:nvSpPr>
        <p:spPr>
          <a:xfrm>
            <a:off x="5758491" y="6039435"/>
            <a:ext cx="1757843" cy="38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Construct New File</a:t>
            </a:r>
            <a:endParaRPr kumimoji="1" lang="zh-CN" altLang="en-US" sz="1400" dirty="0"/>
          </a:p>
        </p:txBody>
      </p:sp>
      <p:sp>
        <p:nvSpPr>
          <p:cNvPr id="49" name="文本框 48"/>
          <p:cNvSpPr txBox="1"/>
          <p:nvPr/>
        </p:nvSpPr>
        <p:spPr>
          <a:xfrm>
            <a:off x="2146827" y="648706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Client</a:t>
            </a:r>
            <a:endParaRPr kumimoji="1"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6311042" y="648706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Server</a:t>
            </a:r>
            <a:endParaRPr kumimoji="1" lang="zh-CN" altLang="en-US" sz="1400" dirty="0"/>
          </a:p>
        </p:txBody>
      </p:sp>
      <p:cxnSp>
        <p:nvCxnSpPr>
          <p:cNvPr id="52" name="直线连接符 51"/>
          <p:cNvCxnSpPr/>
          <p:nvPr/>
        </p:nvCxnSpPr>
        <p:spPr>
          <a:xfrm>
            <a:off x="5288022" y="1507427"/>
            <a:ext cx="0" cy="516430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323391" y="4263503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SimSun" charset="-122"/>
                <a:ea typeface="SimSun" charset="-122"/>
                <a:cs typeface="SimSun" charset="-122"/>
              </a:rPr>
              <a:t>1 byte offset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58" name="文本框 457"/>
          <p:cNvSpPr txBox="1"/>
          <p:nvPr/>
        </p:nvSpPr>
        <p:spPr>
          <a:xfrm>
            <a:off x="3319669" y="4667010"/>
            <a:ext cx="340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latin typeface="Courier New" charset="0"/>
                <a:ea typeface="Courier New" charset="0"/>
                <a:cs typeface="Courier New" charset="0"/>
              </a:rPr>
              <a:t>Rolling</a:t>
            </a:r>
            <a:r>
              <a:rPr kumimoji="1"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1" lang="en-US" altLang="zh-CN" sz="1400" dirty="0">
                <a:latin typeface="Courier New" charset="0"/>
                <a:ea typeface="Courier New" charset="0"/>
                <a:cs typeface="Courier New" charset="0"/>
              </a:rPr>
              <a:t>Adler32</a:t>
            </a:r>
          </a:p>
          <a:p>
            <a:r>
              <a:rPr kumimoji="1" lang="en-US" altLang="zh-CN" sz="1400" dirty="0">
                <a:latin typeface="Courier New" charset="0"/>
                <a:ea typeface="Courier New" charset="0"/>
                <a:cs typeface="Courier New" charset="0"/>
              </a:rPr>
              <a:t>O(1):</a:t>
            </a:r>
            <a:r>
              <a:rPr kumimoji="1"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1" lang="en-US" altLang="zh-CN" sz="1400" dirty="0">
                <a:latin typeface="Courier New" charset="0"/>
                <a:ea typeface="Courier New" charset="0"/>
                <a:cs typeface="Courier New" charset="0"/>
              </a:rPr>
              <a:t>Adler(</a:t>
            </a:r>
            <a:r>
              <a:rPr kumimoji="1" lang="en-US" altLang="zh-CN" sz="14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kumimoji="1" lang="en-US" altLang="zh-CN" sz="1400" dirty="0">
                <a:latin typeface="Courier New" charset="0"/>
                <a:ea typeface="Courier New" charset="0"/>
                <a:cs typeface="Courier New" charset="0"/>
              </a:rPr>
              <a:t>)=&gt;Adler(i+1)</a:t>
            </a:r>
            <a:endParaRPr kumimoji="1" lang="zh-CN" altLang="en-US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49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Solve Possible Hash Collision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Replace MD5 with SipHash, may cause potential collisions (Probability p), so does MD5.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b="1" dirty="0">
                <a:solidFill>
                  <a:srgbClr val="C00000"/>
                </a:solidFill>
              </a:rPr>
              <a:t>Our Solution: </a:t>
            </a:r>
            <a:r>
              <a:rPr kumimoji="1" lang="en-US" altLang="zh-CN" dirty="0"/>
              <a:t>Use Spooky (fastest method, collision probability p’).</a:t>
            </a:r>
          </a:p>
          <a:p>
            <a:pPr lvl="1"/>
            <a:r>
              <a:rPr kumimoji="1" lang="en-US" altLang="zh-CN" dirty="0"/>
              <a:t>The probability of collisions is p*p’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b="1" dirty="0">
                <a:solidFill>
                  <a:srgbClr val="C00000"/>
                </a:solidFill>
              </a:rPr>
              <a:t>Alternative</a:t>
            </a:r>
            <a:r>
              <a:rPr kumimoji="1" lang="en-US" altLang="zh-CN" dirty="0"/>
              <a:t>: Use MD5 or other strong hash functions as a global verification.</a:t>
            </a:r>
          </a:p>
          <a:p>
            <a:pPr lvl="1"/>
            <a:r>
              <a:rPr kumimoji="1" lang="en-US" altLang="zh-CN" dirty="0"/>
              <a:t>Compute MD5 over whole file is expensive.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1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WebR2sync: Flowchart and Data</a:t>
            </a:r>
            <a:r>
              <a:rPr kumimoji="1" lang="zh-CN" altLang="en-US" sz="3600" b="1" dirty="0"/>
              <a:t> </a:t>
            </a:r>
            <a:r>
              <a:rPr kumimoji="1" lang="en-US" altLang="zh-CN" sz="3600" b="1" dirty="0"/>
              <a:t>structure</a:t>
            </a:r>
            <a:endParaRPr kumimoji="1" lang="zh-CN" altLang="en-US" sz="3600" b="1" dirty="0"/>
          </a:p>
        </p:txBody>
      </p:sp>
      <p:sp>
        <p:nvSpPr>
          <p:cNvPr id="6" name="左箭头 5"/>
          <p:cNvSpPr/>
          <p:nvPr/>
        </p:nvSpPr>
        <p:spPr>
          <a:xfrm rot="1538867">
            <a:off x="1759427" y="2986661"/>
            <a:ext cx="842531" cy="450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3290343" y="5920543"/>
            <a:ext cx="1732862" cy="54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Construct New Files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2175364" y="1527020"/>
            <a:ext cx="0" cy="50025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60386" y="631367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Client</a:t>
            </a:r>
            <a:endParaRPr kumimoji="1"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604711" y="631367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Server</a:t>
            </a:r>
            <a:endParaRPr kumimoji="1"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4364461" y="1527020"/>
            <a:ext cx="2324745" cy="220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19" name="矩形 18"/>
          <p:cNvSpPr/>
          <p:nvPr/>
        </p:nvSpPr>
        <p:spPr>
          <a:xfrm>
            <a:off x="4373884" y="1537414"/>
            <a:ext cx="855528" cy="2066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4422651" y="2250101"/>
            <a:ext cx="2214615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Weak Checksum</a:t>
            </a:r>
          </a:p>
          <a:p>
            <a:pPr algn="ctr"/>
            <a:r>
              <a:rPr kumimoji="1" lang="en-US" altLang="zh-CN" sz="1400" dirty="0"/>
              <a:t>Search</a:t>
            </a:r>
            <a:endParaRPr kumimoji="1" lang="zh-CN" altLang="en-US" sz="1400" dirty="0"/>
          </a:p>
        </p:txBody>
      </p:sp>
      <p:cxnSp>
        <p:nvCxnSpPr>
          <p:cNvPr id="21" name="直线箭头连接符 20"/>
          <p:cNvCxnSpPr/>
          <p:nvPr/>
        </p:nvCxnSpPr>
        <p:spPr>
          <a:xfrm>
            <a:off x="5526834" y="1747629"/>
            <a:ext cx="3125" cy="502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4367381" y="3511210"/>
            <a:ext cx="2313198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Strong Checksum Compare</a:t>
            </a:r>
            <a:endParaRPr kumimoji="1" lang="zh-CN" altLang="en-US" sz="1400" dirty="0"/>
          </a:p>
        </p:txBody>
      </p:sp>
      <p:cxnSp>
        <p:nvCxnSpPr>
          <p:cNvPr id="23" name="直线箭头连接符 22"/>
          <p:cNvCxnSpPr>
            <a:stCxn id="35" idx="2"/>
            <a:endCxn id="37" idx="0"/>
          </p:cNvCxnSpPr>
          <p:nvPr/>
        </p:nvCxnSpPr>
        <p:spPr>
          <a:xfrm flipH="1">
            <a:off x="5523980" y="3114197"/>
            <a:ext cx="5979" cy="3970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26454" y="4864711"/>
            <a:ext cx="2216258" cy="230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5" name="矩形 24"/>
          <p:cNvSpPr/>
          <p:nvPr/>
        </p:nvSpPr>
        <p:spPr>
          <a:xfrm>
            <a:off x="5222504" y="4865758"/>
            <a:ext cx="783212" cy="231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33768" y="3835613"/>
            <a:ext cx="1956198" cy="205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28" name="矩形 27"/>
          <p:cNvSpPr/>
          <p:nvPr/>
        </p:nvSpPr>
        <p:spPr>
          <a:xfrm>
            <a:off x="7076576" y="3834916"/>
            <a:ext cx="690927" cy="21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线箭头连接符 28"/>
          <p:cNvCxnSpPr/>
          <p:nvPr/>
        </p:nvCxnSpPr>
        <p:spPr>
          <a:xfrm>
            <a:off x="5523980" y="4376353"/>
            <a:ext cx="10603" cy="488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 flipV="1">
            <a:off x="6680579" y="3938496"/>
            <a:ext cx="253189" cy="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>
            <a:off x="6637266" y="2682149"/>
            <a:ext cx="1274601" cy="115346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922368" y="440711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YES</a:t>
            </a:r>
            <a:endParaRPr kumimoji="1"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6504655" y="3512257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NO</a:t>
            </a:r>
            <a:endParaRPr kumimoji="1" lang="zh-CN" altLang="en-US" sz="1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948872" y="2372504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NO</a:t>
            </a:r>
            <a:endParaRPr kumimoji="1" lang="zh-CN" altLang="en-US" sz="1400" dirty="0"/>
          </a:p>
        </p:txBody>
      </p:sp>
      <p:cxnSp>
        <p:nvCxnSpPr>
          <p:cNvPr id="36" name="肘形连接符 35"/>
          <p:cNvCxnSpPr/>
          <p:nvPr/>
        </p:nvCxnSpPr>
        <p:spPr>
          <a:xfrm rot="10800000" flipH="1">
            <a:off x="4426454" y="2049341"/>
            <a:ext cx="1097178" cy="2930646"/>
          </a:xfrm>
          <a:prstGeom prst="bentConnector4">
            <a:avLst>
              <a:gd name="adj1" fmla="val -20835"/>
              <a:gd name="adj2" fmla="val 10012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>
            <a:off x="5553450" y="2029463"/>
            <a:ext cx="3061252" cy="1818861"/>
          </a:xfrm>
          <a:prstGeom prst="bentConnector3">
            <a:avLst>
              <a:gd name="adj1" fmla="val 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426066" y="4873058"/>
            <a:ext cx="787998" cy="206653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46036" y="3840386"/>
            <a:ext cx="117274" cy="190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22767" y="409035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1 byte offset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No</a:t>
            </a:r>
            <a:r>
              <a:rPr kumimoji="1" lang="zh-CN" altLang="en-US" sz="14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en-US" altLang="zh-CN" sz="1400" dirty="0">
                <a:latin typeface="SimSun" charset="-122"/>
                <a:ea typeface="SimSun" charset="-122"/>
                <a:cs typeface="SimSun" charset="-122"/>
              </a:rPr>
              <a:t>further Operation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749299" y="311375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YES</a:t>
            </a:r>
            <a:endParaRPr kumimoji="1" lang="zh-CN" altLang="en-US" sz="1400" dirty="0"/>
          </a:p>
        </p:txBody>
      </p:sp>
      <p:sp>
        <p:nvSpPr>
          <p:cNvPr id="51" name="矩形 50"/>
          <p:cNvSpPr/>
          <p:nvPr/>
        </p:nvSpPr>
        <p:spPr>
          <a:xfrm>
            <a:off x="3033100" y="2894312"/>
            <a:ext cx="765191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1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028653" y="3153541"/>
            <a:ext cx="768685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2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26375" y="3414265"/>
            <a:ext cx="765191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3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28653" y="3678798"/>
            <a:ext cx="768685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4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26763" y="2058883"/>
            <a:ext cx="765191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1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22317" y="2318112"/>
            <a:ext cx="768684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2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26762" y="2578836"/>
            <a:ext cx="765191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3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2316" y="2843369"/>
            <a:ext cx="768685" cy="24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Block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4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1" name="右箭头 60"/>
          <p:cNvSpPr/>
          <p:nvPr/>
        </p:nvSpPr>
        <p:spPr>
          <a:xfrm>
            <a:off x="1854511" y="1864554"/>
            <a:ext cx="961731" cy="44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391" y="2832224"/>
            <a:ext cx="410284" cy="41028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270" y="3374798"/>
            <a:ext cx="410284" cy="410284"/>
          </a:xfrm>
          <a:prstGeom prst="rect">
            <a:avLst/>
          </a:prstGeom>
        </p:spPr>
      </p:pic>
      <p:cxnSp>
        <p:nvCxnSpPr>
          <p:cNvPr id="67" name="肘形连接符 66"/>
          <p:cNvCxnSpPr>
            <a:endCxn id="7" idx="1"/>
          </p:cNvCxnSpPr>
          <p:nvPr/>
        </p:nvCxnSpPr>
        <p:spPr>
          <a:xfrm rot="16200000" flipH="1">
            <a:off x="24428" y="2926666"/>
            <a:ext cx="3753376" cy="27784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/>
          <p:cNvCxnSpPr>
            <a:stCxn id="57" idx="1"/>
          </p:cNvCxnSpPr>
          <p:nvPr/>
        </p:nvCxnSpPr>
        <p:spPr>
          <a:xfrm flipH="1">
            <a:off x="511890" y="2442781"/>
            <a:ext cx="31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/>
          <p:cNvCxnSpPr>
            <a:stCxn id="59" idx="1"/>
          </p:cNvCxnSpPr>
          <p:nvPr/>
        </p:nvCxnSpPr>
        <p:spPr>
          <a:xfrm flipH="1">
            <a:off x="511890" y="2968038"/>
            <a:ext cx="310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3892210" y="5243641"/>
            <a:ext cx="2846844" cy="54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When find a match, record the associated index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4" name="圆角右箭头 73"/>
          <p:cNvSpPr/>
          <p:nvPr/>
        </p:nvSpPr>
        <p:spPr>
          <a:xfrm rot="16200000">
            <a:off x="3074522" y="4749420"/>
            <a:ext cx="940926" cy="509279"/>
          </a:xfrm>
          <a:prstGeom prst="bentArrow">
            <a:avLst>
              <a:gd name="adj1" fmla="val 10553"/>
              <a:gd name="adj2" fmla="val 15068"/>
              <a:gd name="adj3" fmla="val 25000"/>
              <a:gd name="adj4" fmla="val 437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tx1"/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895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Stagnation due to JavaScript’s </a:t>
            </a:r>
            <a:r>
              <a:rPr kumimoji="1" lang="en-US" altLang="zh-CN" sz="3600" b="1" dirty="0">
                <a:solidFill>
                  <a:srgbClr val="FF0000"/>
                </a:solidFill>
              </a:rPr>
              <a:t>Single-thread</a:t>
            </a:r>
            <a:r>
              <a:rPr kumimoji="1" lang="en-US" altLang="zh-CN" sz="3600" b="1" dirty="0"/>
              <a:t> Event Loop Model</a:t>
            </a:r>
            <a:endParaRPr kumimoji="1" lang="zh-CN" altLang="en-US" sz="36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2444334"/>
            <a:ext cx="4184650" cy="17071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7550" y="5036537"/>
            <a:ext cx="5539345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//print timestamp every 100ms</a:t>
            </a:r>
            <a:endParaRPr lang="zh-CN" altLang="en-US" sz="1400" dirty="0"/>
          </a:p>
          <a:p>
            <a:r>
              <a:rPr lang="en-US" altLang="zh-CN" sz="14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setInterval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(print(</a:t>
            </a:r>
            <a:r>
              <a:rPr lang="en-US" altLang="zh-CN" sz="1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timestamp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),100) </a:t>
            </a:r>
            <a:endParaRPr kumimoji="1" lang="en-US" altLang="zh-CN" sz="14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kumimoji="1" lang="en-US" altLang="zh-CN" sz="1400" dirty="0"/>
              <a:t>//print the timestamp of every keystone( start or end of a task)</a:t>
            </a:r>
          </a:p>
          <a:p>
            <a:r>
              <a:rPr lang="en-US" altLang="zh-CN" sz="1400" dirty="0" err="1">
                <a:latin typeface="Courier New" charset="0"/>
                <a:ea typeface="Courier New" charset="0"/>
                <a:cs typeface="Courier New" charset="0"/>
              </a:rPr>
              <a:t>on_start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(task);</a:t>
            </a:r>
            <a:r>
              <a:rPr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print(</a:t>
            </a:r>
            <a:r>
              <a:rPr lang="en-US" altLang="zh-CN" sz="1400" dirty="0" err="1">
                <a:latin typeface="Courier New" charset="0"/>
                <a:ea typeface="Courier New" charset="0"/>
                <a:cs typeface="Courier New" charset="0"/>
              </a:rPr>
              <a:t>task.id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,</a:t>
            </a:r>
            <a:r>
              <a:rPr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timestamp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r>
              <a:rPr lang="en-US" altLang="zh-CN" sz="1400" dirty="0" err="1">
                <a:latin typeface="Courier New" charset="0"/>
                <a:ea typeface="Courier New" charset="0"/>
                <a:cs typeface="Courier New" charset="0"/>
              </a:rPr>
              <a:t>on_finish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(task);</a:t>
            </a:r>
            <a:r>
              <a:rPr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print(</a:t>
            </a:r>
            <a:r>
              <a:rPr lang="en-US" altLang="zh-CN" sz="1400" dirty="0" err="1">
                <a:latin typeface="Courier New" charset="0"/>
                <a:ea typeface="Courier New" charset="0"/>
                <a:cs typeface="Courier New" charset="0"/>
              </a:rPr>
              <a:t>task.id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,</a:t>
            </a:r>
            <a:r>
              <a:rPr lang="zh-CN" alt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timestamp</a:t>
            </a:r>
            <a:r>
              <a:rPr lang="en-US" altLang="zh-CN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268444"/>
            <a:ext cx="3829050" cy="20144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7550" y="4659154"/>
            <a:ext cx="129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/>
              <a:t>StagMeter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39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/>
              <a:t>Sync Time decomposed</a:t>
            </a:r>
            <a:endParaRPr kumimoji="1" lang="zh-CN" altLang="en-US" sz="36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635" y="1407353"/>
            <a:ext cx="5242787" cy="3932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5364" y="5504819"/>
            <a:ext cx="7585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WebR2sync+ client takes stable and shorter time.</a:t>
            </a:r>
          </a:p>
          <a:p>
            <a:r>
              <a:rPr kumimoji="1" lang="en-US" altLang="zh-CN" sz="2400" dirty="0"/>
              <a:t>Because of the Server-side optimization, computing time is </a:t>
            </a:r>
          </a:p>
          <a:p>
            <a:r>
              <a:rPr kumimoji="1" lang="en-US" altLang="zh-CN" sz="2400" dirty="0"/>
              <a:t>much shorter both in client and server.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55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/>
              <a:t>Delta Sync Improves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Network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Efficiency</a:t>
            </a:r>
            <a:endParaRPr kumimoji="1"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065" y="5628861"/>
            <a:ext cx="7886700" cy="49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Delta Sync is crucial for reducing cloud storage network traffic.</a:t>
            </a:r>
          </a:p>
        </p:txBody>
      </p:sp>
      <p:sp>
        <p:nvSpPr>
          <p:cNvPr id="8" name="矩形 7"/>
          <p:cNvSpPr/>
          <p:nvPr/>
        </p:nvSpPr>
        <p:spPr>
          <a:xfrm>
            <a:off x="481665" y="3469219"/>
            <a:ext cx="818606" cy="144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10 MB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98891" y="3469219"/>
            <a:ext cx="828098" cy="1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1665" y="4374153"/>
            <a:ext cx="818606" cy="167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 B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02966" y="5164894"/>
            <a:ext cx="1268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Delta Sync</a:t>
            </a:r>
            <a:endParaRPr kumimoji="1" lang="zh-CN" altLang="en-US" sz="2000" dirty="0"/>
          </a:p>
        </p:txBody>
      </p:sp>
      <p:cxnSp>
        <p:nvCxnSpPr>
          <p:cNvPr id="18" name="直线箭头连接符 17"/>
          <p:cNvCxnSpPr/>
          <p:nvPr/>
        </p:nvCxnSpPr>
        <p:spPr>
          <a:xfrm>
            <a:off x="1300271" y="4505513"/>
            <a:ext cx="15986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454769" y="4145300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Delta Data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09681" y="4864866"/>
            <a:ext cx="99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New File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895156" y="484796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Old File</a:t>
            </a:r>
            <a:endParaRPr kumimoji="1" lang="zh-CN" altLang="en-US" dirty="0"/>
          </a:p>
        </p:txBody>
      </p:sp>
      <p:grpSp>
        <p:nvGrpSpPr>
          <p:cNvPr id="31" name="组 30"/>
          <p:cNvGrpSpPr/>
          <p:nvPr/>
        </p:nvGrpSpPr>
        <p:grpSpPr>
          <a:xfrm>
            <a:off x="3858194" y="2232534"/>
            <a:ext cx="5281233" cy="2557388"/>
            <a:chOff x="3607572" y="2128912"/>
            <a:chExt cx="5281233" cy="255738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572" y="2128912"/>
              <a:ext cx="5281233" cy="2557388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4397829" y="3821613"/>
              <a:ext cx="413657" cy="22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712734" y="4042229"/>
              <a:ext cx="373031" cy="22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622801" y="4258490"/>
              <a:ext cx="287132" cy="22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4030658" y="17690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LinLibertineTB" charset="0"/>
              </a:rPr>
              <a:t>Delta sync support in nine state-of-the-art cloud storage services 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76908" y="4713878"/>
            <a:ext cx="539750" cy="5397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530" y="4719845"/>
            <a:ext cx="491311" cy="49131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53369" y="1472603"/>
            <a:ext cx="818606" cy="14413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10 MB</a:t>
            </a:r>
            <a:endParaRPr kumimoji="1"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845482" y="1503995"/>
            <a:ext cx="828098" cy="1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449557" y="3059610"/>
            <a:ext cx="108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Full Sync</a:t>
            </a:r>
            <a:endParaRPr kumimoji="1" lang="zh-CN" altLang="en-US" sz="2000" dirty="0"/>
          </a:p>
        </p:txBody>
      </p:sp>
      <p:sp>
        <p:nvSpPr>
          <p:cNvPr id="41" name="文本框 40"/>
          <p:cNvSpPr txBox="1"/>
          <p:nvPr/>
        </p:nvSpPr>
        <p:spPr>
          <a:xfrm>
            <a:off x="456272" y="2899642"/>
            <a:ext cx="99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New </a:t>
            </a:r>
            <a:r>
              <a:rPr kumimoji="1" lang="en-US" altLang="zh-CN" dirty="0"/>
              <a:t>File</a:t>
            </a:r>
            <a:endParaRPr kumimoji="1"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2841747" y="288274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Old File</a:t>
            </a:r>
            <a:endParaRPr kumimoji="1" lang="zh-CN" altLang="en-US" dirty="0"/>
          </a:p>
        </p:txBody>
      </p:sp>
      <p:cxnSp>
        <p:nvCxnSpPr>
          <p:cNvPr id="5" name="直线箭头连接符 4"/>
          <p:cNvCxnSpPr>
            <a:stCxn id="26" idx="3"/>
            <a:endCxn id="36" idx="1"/>
          </p:cNvCxnSpPr>
          <p:nvPr/>
        </p:nvCxnSpPr>
        <p:spPr>
          <a:xfrm>
            <a:off x="1271975" y="2193278"/>
            <a:ext cx="1573507" cy="2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454769" y="185625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Full File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FDA32AE-036B-4A4F-B5A1-C86187280FD4}"/>
              </a:ext>
            </a:extLst>
          </p:cNvPr>
          <p:cNvGrpSpPr/>
          <p:nvPr/>
        </p:nvGrpSpPr>
        <p:grpSpPr>
          <a:xfrm>
            <a:off x="3992987" y="2637399"/>
            <a:ext cx="3208993" cy="1949046"/>
            <a:chOff x="3992987" y="2637399"/>
            <a:chExt cx="3208993" cy="1949046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1757675-72D1-9F46-90AD-3556D7E585CC}"/>
                </a:ext>
              </a:extLst>
            </p:cNvPr>
            <p:cNvSpPr/>
            <p:nvPr/>
          </p:nvSpPr>
          <p:spPr>
            <a:xfrm>
              <a:off x="5669387" y="2637399"/>
              <a:ext cx="392415" cy="2065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227C95E-6D3E-5746-9CDD-74D893E2B863}"/>
                </a:ext>
              </a:extLst>
            </p:cNvPr>
            <p:cNvSpPr/>
            <p:nvPr/>
          </p:nvSpPr>
          <p:spPr>
            <a:xfrm>
              <a:off x="5669387" y="3260553"/>
              <a:ext cx="392415" cy="2065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1D757B4-9504-3941-990C-80F16C222093}"/>
                </a:ext>
              </a:extLst>
            </p:cNvPr>
            <p:cNvSpPr/>
            <p:nvPr/>
          </p:nvSpPr>
          <p:spPr>
            <a:xfrm>
              <a:off x="5669386" y="3702539"/>
              <a:ext cx="392415" cy="88390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74DD240-FAB7-C641-A280-E44AEE164951}"/>
                </a:ext>
              </a:extLst>
            </p:cNvPr>
            <p:cNvSpPr/>
            <p:nvPr/>
          </p:nvSpPr>
          <p:spPr>
            <a:xfrm>
              <a:off x="6809565" y="4187961"/>
              <a:ext cx="392415" cy="39848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1D93948-BC18-9546-999B-23CE96076FDA}"/>
                </a:ext>
              </a:extLst>
            </p:cNvPr>
            <p:cNvSpPr/>
            <p:nvPr/>
          </p:nvSpPr>
          <p:spPr>
            <a:xfrm>
              <a:off x="3992987" y="4173849"/>
              <a:ext cx="928635" cy="41259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0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4" grpId="0" animBg="1"/>
      <p:bldP spid="15" grpId="0" animBg="1"/>
      <p:bldP spid="16" grpId="0"/>
      <p:bldP spid="23" grpId="0"/>
      <p:bldP spid="24" grpId="0"/>
      <p:bldP spid="25" grpId="0"/>
      <p:bldP spid="32" grpId="0"/>
      <p:bldP spid="36" grpId="0" animBg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</a:rPr>
              <a:t>No</a:t>
            </a:r>
            <a:r>
              <a:rPr kumimoji="1" lang="en-US" altLang="zh-CN" sz="3600" b="1" dirty="0"/>
              <a:t> Web-based Delta Sync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001" y="5225201"/>
            <a:ext cx="7886700" cy="1228390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</a:rPr>
              <a:t>Why web-based delta sync is not supported by today’s commercial cloud storage services ?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10745" y="3946805"/>
            <a:ext cx="413657" cy="22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25650" y="4167421"/>
            <a:ext cx="373031" cy="22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35717" y="4383682"/>
            <a:ext cx="287132" cy="22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81859" y="4649750"/>
            <a:ext cx="779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Web is the most pervasive and OS-independent cloud storage access method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01" y="2754103"/>
            <a:ext cx="3326709" cy="199602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28650" y="1775483"/>
            <a:ext cx="7746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Web-based delta sync is essential for cloud storage web clients and web apps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A8248F-FB86-C142-93D4-B3889379D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82" y="2386013"/>
            <a:ext cx="2961678" cy="2117137"/>
          </a:xfrm>
          <a:prstGeom prst="rect">
            <a:avLst/>
          </a:prstGeom>
        </p:spPr>
      </p:pic>
      <p:sp>
        <p:nvSpPr>
          <p:cNvPr id="5" name="左右箭头 4">
            <a:extLst>
              <a:ext uri="{FF2B5EF4-FFF2-40B4-BE49-F238E27FC236}">
                <a16:creationId xmlns:a16="http://schemas.microsoft.com/office/drawing/2014/main" id="{2F9F2FDE-383B-3B40-9B69-1B23DA161924}"/>
              </a:ext>
            </a:extLst>
          </p:cNvPr>
          <p:cNvSpPr/>
          <p:nvPr/>
        </p:nvSpPr>
        <p:spPr>
          <a:xfrm>
            <a:off x="3755777" y="3456739"/>
            <a:ext cx="1097455" cy="3075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11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u="sng" dirty="0"/>
              <a:t>WebRsync</a:t>
            </a:r>
            <a:r>
              <a:rPr kumimoji="1" lang="en-US" altLang="zh-CN" sz="3200" b="1" dirty="0"/>
              <a:t>: First Workable Web Delta Sync</a:t>
            </a:r>
            <a:endParaRPr kumimoji="1"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129" y="1329864"/>
            <a:ext cx="7886700" cy="450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000" dirty="0"/>
              <a:t> </a:t>
            </a:r>
          </a:p>
          <a:p>
            <a:r>
              <a:rPr lang="en-US" altLang="zh-CN" sz="2400" dirty="0"/>
              <a:t>Implement</a:t>
            </a:r>
            <a:r>
              <a:rPr lang="zh-CN" altLang="en-US" sz="2400" dirty="0"/>
              <a:t> </a:t>
            </a:r>
            <a:r>
              <a:rPr lang="en-US" altLang="zh-CN" sz="2400" dirty="0">
                <a:ea typeface="Consolas" charset="0"/>
                <a:cs typeface="Consolas" charset="0"/>
              </a:rPr>
              <a:t>rsync</a:t>
            </a:r>
            <a:r>
              <a:rPr lang="zh-CN" altLang="en-US" sz="2400" dirty="0"/>
              <a:t> </a:t>
            </a:r>
            <a:r>
              <a:rPr lang="en-US" altLang="zh-CN" sz="2400" dirty="0"/>
              <a:t>on web framework with pure</a:t>
            </a:r>
            <a:r>
              <a:rPr lang="zh-CN" altLang="en-US" sz="2400" dirty="0"/>
              <a:t> </a:t>
            </a:r>
            <a:r>
              <a:rPr lang="en-US" altLang="zh-CN" sz="2400" dirty="0"/>
              <a:t>web tech:  </a:t>
            </a:r>
            <a:r>
              <a:rPr lang="en-US" altLang="zh-CN" sz="2000" dirty="0">
                <a:solidFill>
                  <a:srgbClr val="FF0000"/>
                </a:solidFill>
              </a:rPr>
              <a:t>JavaScript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HTML5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WebSocket</a:t>
            </a:r>
          </a:p>
          <a:p>
            <a:r>
              <a:rPr lang="en-US" altLang="zh-CN" sz="2400" dirty="0"/>
              <a:t>Points out the Challenges of supporting delta sync on web.</a:t>
            </a:r>
          </a:p>
        </p:txBody>
      </p:sp>
      <p:sp>
        <p:nvSpPr>
          <p:cNvPr id="4" name="矩形 3"/>
          <p:cNvSpPr/>
          <p:nvPr/>
        </p:nvSpPr>
        <p:spPr>
          <a:xfrm>
            <a:off x="746236" y="3180510"/>
            <a:ext cx="2853308" cy="6864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JavaScript Implementation of Rsync</a:t>
            </a:r>
          </a:p>
        </p:txBody>
      </p:sp>
      <p:sp>
        <p:nvSpPr>
          <p:cNvPr id="5" name="矩形 4"/>
          <p:cNvSpPr/>
          <p:nvPr/>
        </p:nvSpPr>
        <p:spPr>
          <a:xfrm>
            <a:off x="5580081" y="3865739"/>
            <a:ext cx="2477407" cy="533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Web Server</a:t>
            </a:r>
            <a:endParaRPr kumimoji="1" lang="zh-CN" altLang="en-US" dirty="0"/>
          </a:p>
        </p:txBody>
      </p:sp>
      <p:sp>
        <p:nvSpPr>
          <p:cNvPr id="6" name="剪去单角的矩形 5"/>
          <p:cNvSpPr/>
          <p:nvPr/>
        </p:nvSpPr>
        <p:spPr>
          <a:xfrm>
            <a:off x="1122136" y="5296181"/>
            <a:ext cx="1388382" cy="92891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</a:p>
          <a:p>
            <a:pPr algn="ctr"/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stCxn id="6" idx="3"/>
          </p:cNvCxnSpPr>
          <p:nvPr/>
        </p:nvCxnSpPr>
        <p:spPr>
          <a:xfrm flipV="1">
            <a:off x="1816327" y="4429975"/>
            <a:ext cx="0" cy="8662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57807" y="4582660"/>
            <a:ext cx="182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JavaScript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HTML5 FileAPI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452" y="3399108"/>
            <a:ext cx="1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WebSocket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3" name="剪去单角的矩形 12"/>
          <p:cNvSpPr/>
          <p:nvPr/>
        </p:nvSpPr>
        <p:spPr>
          <a:xfrm>
            <a:off x="5291268" y="5296180"/>
            <a:ext cx="3055031" cy="92891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Storage  Backend</a:t>
            </a:r>
          </a:p>
          <a:p>
            <a:pPr algn="ctr"/>
            <a:r>
              <a:rPr kumimoji="1" lang="en-US" altLang="zh-CN" dirty="0" err="1"/>
              <a:t>Aliyun</a:t>
            </a:r>
            <a:r>
              <a:rPr kumimoji="1" lang="en-US" altLang="zh-CN" dirty="0"/>
              <a:t> OSS / </a:t>
            </a:r>
            <a:r>
              <a:rPr kumimoji="1" lang="en-US" altLang="zh-CN" dirty="0" err="1"/>
              <a:t>OpenStack</a:t>
            </a:r>
            <a:r>
              <a:rPr kumimoji="1" lang="en-US" altLang="zh-CN" dirty="0"/>
              <a:t> Swift</a:t>
            </a:r>
            <a:endParaRPr kumimoji="1" lang="zh-CN" altLang="en-US" dirty="0"/>
          </a:p>
        </p:txBody>
      </p:sp>
      <p:cxnSp>
        <p:nvCxnSpPr>
          <p:cNvPr id="15" name="直线箭头连接符 14"/>
          <p:cNvCxnSpPr>
            <a:stCxn id="5" idx="2"/>
            <a:endCxn id="13" idx="3"/>
          </p:cNvCxnSpPr>
          <p:nvPr/>
        </p:nvCxnSpPr>
        <p:spPr>
          <a:xfrm flipH="1">
            <a:off x="6818784" y="4399706"/>
            <a:ext cx="1" cy="89647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860264" y="4504636"/>
            <a:ext cx="2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High-Speed </a:t>
            </a:r>
          </a:p>
          <a:p>
            <a:r>
              <a:rPr kumimoji="1" lang="en-US" altLang="zh-CN" dirty="0"/>
              <a:t>Internal Network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46235" y="3896008"/>
            <a:ext cx="2853308" cy="533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Web</a:t>
            </a:r>
            <a:r>
              <a:rPr kumimoji="1" lang="zh-CN" altLang="en-US" dirty="0"/>
              <a:t> </a:t>
            </a:r>
            <a:r>
              <a:rPr kumimoji="1" lang="en-US" altLang="zh-CN" dirty="0"/>
              <a:t>Browser</a:t>
            </a:r>
          </a:p>
        </p:txBody>
      </p:sp>
      <p:sp>
        <p:nvSpPr>
          <p:cNvPr id="20" name="矩形 19"/>
          <p:cNvSpPr/>
          <p:nvPr/>
        </p:nvSpPr>
        <p:spPr>
          <a:xfrm>
            <a:off x="5580081" y="3146314"/>
            <a:ext cx="2477406" cy="6864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 Implementation </a:t>
            </a:r>
            <a:endParaRPr kumimoji="1" lang="zh-CN" altLang="en-US" dirty="0"/>
          </a:p>
          <a:p>
            <a:pPr algn="ctr"/>
            <a:r>
              <a:rPr kumimoji="1" lang="en-US" altLang="zh-CN" dirty="0"/>
              <a:t>of Rsync</a:t>
            </a:r>
          </a:p>
        </p:txBody>
      </p:sp>
      <p:cxnSp>
        <p:nvCxnSpPr>
          <p:cNvPr id="22" name="直线箭头连接符 21"/>
          <p:cNvCxnSpPr/>
          <p:nvPr/>
        </p:nvCxnSpPr>
        <p:spPr>
          <a:xfrm>
            <a:off x="3651662" y="3875318"/>
            <a:ext cx="187630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幻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72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2" grpId="0"/>
      <p:bldP spid="13" grpId="0" animBg="1"/>
      <p:bldP spid="16" grpId="0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343" y="304930"/>
            <a:ext cx="8670968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/>
              <a:t>WebRsync </a:t>
            </a:r>
            <a:r>
              <a:rPr lang="en-US" altLang="zh-CN" sz="3200" b="1" dirty="0"/>
              <a:t>benchmarking: poor client performance</a:t>
            </a:r>
            <a:endParaRPr kumimoji="1" lang="zh-CN" altLang="en-US" sz="3200" b="1" dirty="0">
              <a:ea typeface="Consolas" charset="0"/>
              <a:cs typeface="Consolas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50" y="4110453"/>
            <a:ext cx="7886700" cy="215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b="1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6313" y="5342614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ea typeface="Times" charset="0"/>
                <a:cs typeface="Times" charset="0"/>
              </a:rPr>
              <a:t>Sync time of WebRsync vs Linux </a:t>
            </a:r>
            <a:r>
              <a:rPr kumimoji="1" lang="en-US" altLang="zh-CN" sz="2000" dirty="0">
                <a:ea typeface="Consolas" charset="0"/>
                <a:cs typeface="Consolas" charset="0"/>
              </a:rPr>
              <a:t>rsync</a:t>
            </a:r>
            <a:endParaRPr kumimoji="1" lang="zh-CN" altLang="en-US" sz="2000" dirty="0">
              <a:ea typeface="Consolas" charset="0"/>
              <a:cs typeface="Consolas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2E8851-6419-B64F-A1E5-A16BD5D8C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90" y="2450492"/>
            <a:ext cx="4401853" cy="27722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50F88E-3906-9C45-A20C-FDF4FD42AD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18" y="1630493"/>
            <a:ext cx="3574937" cy="22872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B56856-9076-A040-A542-296E048745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748" y="4134174"/>
            <a:ext cx="3780596" cy="239259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ED4E754-9A6B-9440-BC8A-2CF0EF74AB9D}"/>
              </a:ext>
            </a:extLst>
          </p:cNvPr>
          <p:cNvSpPr/>
          <p:nvPr/>
        </p:nvSpPr>
        <p:spPr>
          <a:xfrm>
            <a:off x="7326216" y="2313543"/>
            <a:ext cx="589303" cy="74166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5A7894-C181-A047-A499-58627B639036}"/>
              </a:ext>
            </a:extLst>
          </p:cNvPr>
          <p:cNvSpPr/>
          <p:nvPr/>
        </p:nvSpPr>
        <p:spPr>
          <a:xfrm>
            <a:off x="7370083" y="4494205"/>
            <a:ext cx="583895" cy="145703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03EE76-C4FF-834B-85BD-DCDA621362D2}"/>
              </a:ext>
            </a:extLst>
          </p:cNvPr>
          <p:cNvSpPr txBox="1"/>
          <p:nvPr/>
        </p:nvSpPr>
        <p:spPr>
          <a:xfrm>
            <a:off x="8081160" y="236121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~40%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A558E7-D99F-BE44-8278-837FCDE2EFFA}"/>
              </a:ext>
            </a:extLst>
          </p:cNvPr>
          <p:cNvSpPr txBox="1"/>
          <p:nvPr/>
        </p:nvSpPr>
        <p:spPr>
          <a:xfrm>
            <a:off x="8083084" y="503805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60-92%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43EA45-02D7-C544-9F09-4BAB291BA815}"/>
              </a:ext>
            </a:extLst>
          </p:cNvPr>
          <p:cNvSpPr txBox="1"/>
          <p:nvPr/>
        </p:nvSpPr>
        <p:spPr>
          <a:xfrm>
            <a:off x="5019076" y="355402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Rsync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EF61123-A298-4F49-8DA5-3286D5AB5AFD}"/>
              </a:ext>
            </a:extLst>
          </p:cNvPr>
          <p:cNvSpPr txBox="1"/>
          <p:nvPr/>
        </p:nvSpPr>
        <p:spPr>
          <a:xfrm>
            <a:off x="4578443" y="6136523"/>
            <a:ext cx="117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WebRsync</a:t>
            </a:r>
            <a:endParaRPr kumimoji="1"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9F642B-A055-4347-953F-B97627ECAEFA}"/>
              </a:ext>
            </a:extLst>
          </p:cNvPr>
          <p:cNvSpPr/>
          <p:nvPr/>
        </p:nvSpPr>
        <p:spPr>
          <a:xfrm>
            <a:off x="1476073" y="5890299"/>
            <a:ext cx="201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14–25</a:t>
            </a:r>
            <a:r>
              <a:rPr lang="en-US" altLang="zh-CN" dirty="0"/>
              <a:t> times slower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82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F836A37-5C70-434A-AB0A-3F090109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C5EFCC9-334B-FA46-A18E-D4BF6E5667A8}"/>
              </a:ext>
            </a:extLst>
          </p:cNvPr>
          <p:cNvSpPr txBox="1">
            <a:spLocks/>
          </p:cNvSpPr>
          <p:nvPr/>
        </p:nvSpPr>
        <p:spPr>
          <a:xfrm>
            <a:off x="536289" y="141490"/>
            <a:ext cx="876323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en-US" altLang="zh-CN" sz="3200" b="1" dirty="0">
              <a:latin typeface="+mn-lt"/>
              <a:ea typeface="Consolas" charset="0"/>
              <a:cs typeface="Consolas" charset="0"/>
            </a:endParaRPr>
          </a:p>
          <a:p>
            <a:r>
              <a:rPr lang="en-US" altLang="zh-CN" sz="3200" dirty="0">
                <a:latin typeface="+mn-lt"/>
              </a:rPr>
              <a:t>StagMeter</a:t>
            </a:r>
            <a:r>
              <a:rPr lang="zh-Hans" altLang="en-US" sz="3200" dirty="0">
                <a:latin typeface="+mn-lt"/>
              </a:rPr>
              <a:t> </a:t>
            </a:r>
            <a:r>
              <a:rPr lang="en-US" altLang="zh-Hans" sz="3200" dirty="0">
                <a:latin typeface="+mn-lt"/>
              </a:rPr>
              <a:t>Tool</a:t>
            </a:r>
            <a:endParaRPr kumimoji="1" lang="zh-CN" altLang="en-US" sz="3200" b="1" dirty="0">
              <a:latin typeface="+mn-lt"/>
              <a:ea typeface="Consolas" charset="0"/>
              <a:cs typeface="Consolas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75D925-C03D-FD4F-97E2-F8AE196D1D18}"/>
              </a:ext>
            </a:extLst>
          </p:cNvPr>
          <p:cNvSpPr txBox="1"/>
          <p:nvPr/>
        </p:nvSpPr>
        <p:spPr>
          <a:xfrm>
            <a:off x="1102028" y="1474828"/>
            <a:ext cx="6118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Timing tasks: Printing timestamps every 100ms:</a:t>
            </a:r>
          </a:p>
          <a:p>
            <a:endParaRPr kumimoji="1" lang="en-US" altLang="zh-CN" dirty="0">
              <a:solidFill>
                <a:srgbClr val="0070C0"/>
              </a:solidFill>
            </a:endParaRPr>
          </a:p>
          <a:p>
            <a:endParaRPr kumimoji="1" lang="en-US" altLang="zh-CN" dirty="0">
              <a:solidFill>
                <a:srgbClr val="0070C0"/>
              </a:solidFill>
            </a:endParaRPr>
          </a:p>
          <a:p>
            <a:endParaRPr kumimoji="1" lang="en-US" altLang="zh-CN" dirty="0">
              <a:solidFill>
                <a:srgbClr val="0070C0"/>
              </a:solidFill>
            </a:endParaRPr>
          </a:p>
          <a:p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1C4F71-F670-C844-AC55-504F3177EE67}"/>
              </a:ext>
            </a:extLst>
          </p:cNvPr>
          <p:cNvSpPr/>
          <p:nvPr/>
        </p:nvSpPr>
        <p:spPr>
          <a:xfrm>
            <a:off x="1102027" y="4230979"/>
            <a:ext cx="594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x x x x x x x x x                                           x x x x x x x x x x x x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03B5CB7-7C1C-BF43-96FD-7C1693E5A294}"/>
              </a:ext>
            </a:extLst>
          </p:cNvPr>
          <p:cNvSpPr/>
          <p:nvPr/>
        </p:nvSpPr>
        <p:spPr>
          <a:xfrm>
            <a:off x="1102027" y="2107321"/>
            <a:ext cx="6198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x x x x x x x x x x x x x x x x x x x x x x x x x x x x x x x x x x x x </a:t>
            </a:r>
            <a:endParaRPr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88C035E-2B54-6C4B-B7A4-BF4B31489450}"/>
              </a:ext>
            </a:extLst>
          </p:cNvPr>
          <p:cNvCxnSpPr/>
          <p:nvPr/>
        </p:nvCxnSpPr>
        <p:spPr>
          <a:xfrm>
            <a:off x="2500313" y="4230979"/>
            <a:ext cx="0" cy="7553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99658757-B06E-A945-9227-DFD1356F3AD6}"/>
              </a:ext>
            </a:extLst>
          </p:cNvPr>
          <p:cNvCxnSpPr/>
          <p:nvPr/>
        </p:nvCxnSpPr>
        <p:spPr>
          <a:xfrm>
            <a:off x="4738688" y="4212740"/>
            <a:ext cx="0" cy="7553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58918CAC-2F41-4741-A19A-AA219B404D34}"/>
              </a:ext>
            </a:extLst>
          </p:cNvPr>
          <p:cNvCxnSpPr/>
          <p:nvPr/>
        </p:nvCxnSpPr>
        <p:spPr>
          <a:xfrm>
            <a:off x="2500313" y="4737249"/>
            <a:ext cx="2238375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E7B3020-295F-0148-A06E-28D14049E758}"/>
              </a:ext>
            </a:extLst>
          </p:cNvPr>
          <p:cNvSpPr txBox="1"/>
          <p:nvPr/>
        </p:nvSpPr>
        <p:spPr>
          <a:xfrm>
            <a:off x="2642117" y="4924333"/>
            <a:ext cx="19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Stagnation Interval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6DE6C31-2E8C-EC41-A524-73C83C6AEAF2}"/>
              </a:ext>
            </a:extLst>
          </p:cNvPr>
          <p:cNvSpPr/>
          <p:nvPr/>
        </p:nvSpPr>
        <p:spPr>
          <a:xfrm>
            <a:off x="1102027" y="3062826"/>
            <a:ext cx="6118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Stagnation: single-thread is occupied by some backend tasks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B800613-781A-AA45-8D63-DDF68E3258B4}"/>
              </a:ext>
            </a:extLst>
          </p:cNvPr>
          <p:cNvSpPr/>
          <p:nvPr/>
        </p:nvSpPr>
        <p:spPr>
          <a:xfrm>
            <a:off x="971843" y="5659506"/>
            <a:ext cx="575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User’s operation cannot get response timely.</a:t>
            </a:r>
          </a:p>
        </p:txBody>
      </p:sp>
    </p:spTree>
    <p:extLst>
      <p:ext uri="{BB962C8B-B14F-4D97-AF65-F5344CB8AC3E}">
        <p14:creationId xmlns:p14="http://schemas.microsoft.com/office/powerpoint/2010/main" val="20573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15" y="2552714"/>
            <a:ext cx="4903608" cy="2947541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1805512" y="2468953"/>
            <a:ext cx="0" cy="27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5230960" y="2468953"/>
            <a:ext cx="0" cy="27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1643945" y="2468953"/>
            <a:ext cx="0" cy="27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5343226" y="2468953"/>
            <a:ext cx="0" cy="27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 flipH="1">
            <a:off x="1805512" y="2597499"/>
            <a:ext cx="342544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>
            <a:off x="1486237" y="2597498"/>
            <a:ext cx="1410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/>
          <p:nvPr/>
        </p:nvCxnSpPr>
        <p:spPr>
          <a:xfrm flipH="1">
            <a:off x="5343227" y="2597498"/>
            <a:ext cx="1970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28650" y="1805009"/>
            <a:ext cx="1754563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1. Send meta data</a:t>
            </a:r>
          </a:p>
          <a:p>
            <a:r>
              <a:rPr kumimoji="1" lang="zh-CN" altLang="en-US" sz="1600" dirty="0"/>
              <a:t>    </a:t>
            </a:r>
            <a:r>
              <a:rPr kumimoji="1" lang="en-US" altLang="zh-CN" sz="1600" dirty="0"/>
              <a:t>Wait server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95690" y="1806067"/>
            <a:ext cx="1850859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2. Checksum Search</a:t>
            </a:r>
          </a:p>
          <a:p>
            <a:r>
              <a:rPr kumimoji="1" lang="en-US" altLang="zh-CN" sz="1600" dirty="0"/>
              <a:t>and Comparison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733900" y="1811575"/>
            <a:ext cx="27788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3. Send tokens and literal bytes</a:t>
            </a:r>
          </a:p>
        </p:txBody>
      </p:sp>
      <p:cxnSp>
        <p:nvCxnSpPr>
          <p:cNvPr id="33" name="直线连接符 32"/>
          <p:cNvCxnSpPr/>
          <p:nvPr/>
        </p:nvCxnSpPr>
        <p:spPr>
          <a:xfrm>
            <a:off x="1627311" y="2597498"/>
            <a:ext cx="339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5080603" y="2597498"/>
            <a:ext cx="339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861851" y="3157971"/>
            <a:ext cx="27788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High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CPU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Utilization when computing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34388" y="4598999"/>
            <a:ext cx="31023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Timestamp Printing is suspended</a:t>
            </a:r>
          </a:p>
          <a:p>
            <a:r>
              <a:rPr kumimoji="1" lang="en-US" altLang="zh-CN" sz="1600" dirty="0"/>
              <a:t>Web is under stagnation state</a:t>
            </a:r>
          </a:p>
        </p:txBody>
      </p:sp>
      <p:sp>
        <p:nvSpPr>
          <p:cNvPr id="14" name="下箭头 13"/>
          <p:cNvSpPr/>
          <p:nvPr/>
        </p:nvSpPr>
        <p:spPr>
          <a:xfrm>
            <a:off x="7086135" y="3836376"/>
            <a:ext cx="426639" cy="638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/>
          <p:cNvCxnSpPr>
            <a:endCxn id="23" idx="0"/>
          </p:cNvCxnSpPr>
          <p:nvPr/>
        </p:nvCxnSpPr>
        <p:spPr>
          <a:xfrm>
            <a:off x="3518236" y="2597498"/>
            <a:ext cx="3733052" cy="56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endCxn id="25" idx="1"/>
          </p:cNvCxnSpPr>
          <p:nvPr/>
        </p:nvCxnSpPr>
        <p:spPr>
          <a:xfrm>
            <a:off x="2518676" y="4568033"/>
            <a:ext cx="3315712" cy="323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+mn-lt"/>
              </a:rPr>
              <a:t>Measuring Stagnation with StagMeter</a:t>
            </a:r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95690" y="5545039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Times" charset="0"/>
                <a:ea typeface="Times" charset="0"/>
                <a:cs typeface="Times" charset="0"/>
              </a:rPr>
              <a:t>Sync Process </a:t>
            </a:r>
            <a:r>
              <a:rPr kumimoji="1" lang="en-US" altLang="zh-CN" sz="1600">
                <a:latin typeface="Times" charset="0"/>
                <a:ea typeface="Times" charset="0"/>
                <a:cs typeface="Times" charset="0"/>
              </a:rPr>
              <a:t>(Second)</a:t>
            </a:r>
            <a:endParaRPr kumimoji="1" lang="zh-CN" altLang="en-US" sz="16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1" animBg="1"/>
      <p:bldP spid="31" grpId="1" animBg="1"/>
      <p:bldP spid="23" grpId="0" animBg="1"/>
      <p:bldP spid="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F836A37-5C70-434A-AB0A-3F090109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5555-ED31-0B41-B607-B76EB399E51A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3" name="Picture 2" descr="Image result for rsync">
            <a:extLst>
              <a:ext uri="{FF2B5EF4-FFF2-40B4-BE49-F238E27FC236}">
                <a16:creationId xmlns:a16="http://schemas.microsoft.com/office/drawing/2014/main" id="{56D2D4BD-8988-1545-A20D-2261C8AF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26" y="1970732"/>
            <a:ext cx="4148479" cy="27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53441E08-7792-B144-99F5-9B5DEE3C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578" y="1974440"/>
            <a:ext cx="3340772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135C1A-A88F-8742-9324-13C81EF8BB97}"/>
              </a:ext>
            </a:extLst>
          </p:cNvPr>
          <p:cNvSpPr txBox="1"/>
          <p:nvPr/>
        </p:nvSpPr>
        <p:spPr>
          <a:xfrm>
            <a:off x="993087" y="4624241"/>
            <a:ext cx="85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Client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72E668-01ED-6548-BE20-666BF7D7E735}"/>
              </a:ext>
            </a:extLst>
          </p:cNvPr>
          <p:cNvSpPr txBox="1"/>
          <p:nvPr/>
        </p:nvSpPr>
        <p:spPr>
          <a:xfrm>
            <a:off x="3871754" y="4624241"/>
            <a:ext cx="85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Cloud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68F22B-A4C8-084B-A45E-B2CD9E7C1377}"/>
              </a:ext>
            </a:extLst>
          </p:cNvPr>
          <p:cNvSpPr/>
          <p:nvPr/>
        </p:nvSpPr>
        <p:spPr>
          <a:xfrm>
            <a:off x="3835475" y="2407634"/>
            <a:ext cx="900414" cy="48879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8B2ABE-CCFD-B941-9DBF-91598EE91C70}"/>
              </a:ext>
            </a:extLst>
          </p:cNvPr>
          <p:cNvSpPr/>
          <p:nvPr/>
        </p:nvSpPr>
        <p:spPr>
          <a:xfrm>
            <a:off x="3841653" y="2933116"/>
            <a:ext cx="900414" cy="48879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60CF01C-E338-EF41-9AB5-715B6869F06C}"/>
              </a:ext>
            </a:extLst>
          </p:cNvPr>
          <p:cNvSpPr/>
          <p:nvPr/>
        </p:nvSpPr>
        <p:spPr>
          <a:xfrm>
            <a:off x="3840051" y="3452029"/>
            <a:ext cx="900414" cy="48879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3CA10B-5D6F-C24E-A013-9A798C601BE3}"/>
              </a:ext>
            </a:extLst>
          </p:cNvPr>
          <p:cNvSpPr/>
          <p:nvPr/>
        </p:nvSpPr>
        <p:spPr>
          <a:xfrm>
            <a:off x="3840051" y="3985130"/>
            <a:ext cx="900414" cy="48879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188097-C943-944C-9FBF-B9A7CB69C83C}"/>
              </a:ext>
            </a:extLst>
          </p:cNvPr>
          <p:cNvSpPr/>
          <p:nvPr/>
        </p:nvSpPr>
        <p:spPr>
          <a:xfrm>
            <a:off x="929574" y="2399713"/>
            <a:ext cx="900414" cy="533403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C5EFCC9-334B-FA46-A18E-D4BF6E5667A8}"/>
              </a:ext>
            </a:extLst>
          </p:cNvPr>
          <p:cNvSpPr txBox="1">
            <a:spLocks/>
          </p:cNvSpPr>
          <p:nvPr/>
        </p:nvSpPr>
        <p:spPr>
          <a:xfrm>
            <a:off x="536289" y="141490"/>
            <a:ext cx="876323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en-US" altLang="zh-CN" sz="3200" b="1" dirty="0">
              <a:ea typeface="Consolas" charset="0"/>
              <a:cs typeface="Consolas" charset="0"/>
            </a:endParaRPr>
          </a:p>
          <a:p>
            <a:r>
              <a:rPr kumimoji="1" lang="en-US" altLang="zh-CN" sz="3200" b="1" dirty="0">
                <a:ea typeface="Consolas" charset="0"/>
                <a:cs typeface="Consolas" charset="0"/>
              </a:rPr>
              <a:t>Why poor client : slow searching and comparing</a:t>
            </a:r>
            <a:endParaRPr kumimoji="1" lang="zh-CN" altLang="en-US" sz="3200" b="1" dirty="0">
              <a:ea typeface="Consolas" charset="0"/>
              <a:cs typeface="Consolas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CC6B4F0-3019-3740-A270-33E3859FB2A9}"/>
              </a:ext>
            </a:extLst>
          </p:cNvPr>
          <p:cNvSpPr txBox="1"/>
          <p:nvPr/>
        </p:nvSpPr>
        <p:spPr>
          <a:xfrm>
            <a:off x="2248822" y="5457825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Bottleneck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7F797E4-1BE7-F448-A822-62FFF7A17A35}"/>
              </a:ext>
            </a:extLst>
          </p:cNvPr>
          <p:cNvCxnSpPr>
            <a:cxnSpLocks/>
          </p:cNvCxnSpPr>
          <p:nvPr/>
        </p:nvCxnSpPr>
        <p:spPr>
          <a:xfrm flipH="1" flipV="1">
            <a:off x="1851043" y="4229528"/>
            <a:ext cx="992622" cy="1077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6 L -0.00104 0.22616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8722</TotalTime>
  <Words>2665</Words>
  <Application>Microsoft Office PowerPoint</Application>
  <PresentationFormat>全屏显示(4:3)</PresentationFormat>
  <Paragraphs>419</Paragraphs>
  <Slides>29</Slides>
  <Notes>29</Notes>
  <HiddenSlides>7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Hei</vt:lpstr>
      <vt:lpstr>LinLibertineTB</vt:lpstr>
      <vt:lpstr>NimbusRomNo9L</vt:lpstr>
      <vt:lpstr>SimSun</vt:lpstr>
      <vt:lpstr>SimSun</vt:lpstr>
      <vt:lpstr>Arial</vt:lpstr>
      <vt:lpstr>Calibri</vt:lpstr>
      <vt:lpstr>Calibri Light</vt:lpstr>
      <vt:lpstr>Consolas</vt:lpstr>
      <vt:lpstr>Courier New</vt:lpstr>
      <vt:lpstr>Times</vt:lpstr>
      <vt:lpstr>Times New Roman</vt:lpstr>
      <vt:lpstr>Wingdings</vt:lpstr>
      <vt:lpstr>Office 主题</vt:lpstr>
      <vt:lpstr>Towards Web-based Delta Synchronization for Cloud Storage Services</vt:lpstr>
      <vt:lpstr>Network Traffic is Overwhelming in Cloud Storage</vt:lpstr>
      <vt:lpstr>Delta Sync Improves Network Efficiency</vt:lpstr>
      <vt:lpstr>No Web-based Delta Sync</vt:lpstr>
      <vt:lpstr>WebRsync: First Workable Web Delta Sync</vt:lpstr>
      <vt:lpstr>WebRsync benchmarking: poor client performance</vt:lpstr>
      <vt:lpstr>PowerPoint 演示文稿</vt:lpstr>
      <vt:lpstr>Measuring Stagnation with StagMeter</vt:lpstr>
      <vt:lpstr>PowerPoint 演示文稿</vt:lpstr>
      <vt:lpstr>WebR2sync:  Reverse Computation Process</vt:lpstr>
      <vt:lpstr>Performance of WebR2sync</vt:lpstr>
      <vt:lpstr>Server-side Overhead Profiling </vt:lpstr>
      <vt:lpstr>Replacing MD5 with SipHash in Chunk Comparison </vt:lpstr>
      <vt:lpstr>Reduce Checksum Searching by Exploiting Locality of File Edits. </vt:lpstr>
      <vt:lpstr>A Series of attempts of other techs: Native Extension, Parallelism</vt:lpstr>
      <vt:lpstr>Evaluation Setup</vt:lpstr>
      <vt:lpstr>Sync Time</vt:lpstr>
      <vt:lpstr>Throughput </vt:lpstr>
      <vt:lpstr>Conclusion</vt:lpstr>
      <vt:lpstr>Future Work</vt:lpstr>
      <vt:lpstr>Q&amp;A</vt:lpstr>
      <vt:lpstr>Rsync protocol procedure</vt:lpstr>
      <vt:lpstr>Conclusion</vt:lpstr>
      <vt:lpstr>Discussion</vt:lpstr>
      <vt:lpstr>WebRsync Detailed Description</vt:lpstr>
      <vt:lpstr>Solve Possible Hash Collision</vt:lpstr>
      <vt:lpstr>WebR2sync: Flowchart and Data structure</vt:lpstr>
      <vt:lpstr>Stagnation due to JavaScript’s Single-thread Event Loop Model</vt:lpstr>
      <vt:lpstr>Sync Time decomposed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Web-based Delta Synchronization for Cloud Storage Services  </dc:title>
  <dc:creator>Microsoft Office 用户</dc:creator>
  <cp:lastModifiedBy>李振华</cp:lastModifiedBy>
  <cp:revision>681</cp:revision>
  <dcterms:created xsi:type="dcterms:W3CDTF">2017-07-08T03:26:06Z</dcterms:created>
  <dcterms:modified xsi:type="dcterms:W3CDTF">2018-02-14T18:20:24Z</dcterms:modified>
</cp:coreProperties>
</file>